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1" r:id="rId6"/>
    <p:sldId id="27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7" r:id="rId17"/>
    <p:sldId id="271" r:id="rId18"/>
    <p:sldId id="273" r:id="rId19"/>
    <p:sldId id="274" r:id="rId20"/>
    <p:sldId id="278" r:id="rId21"/>
    <p:sldId id="275" r:id="rId22"/>
    <p:sldId id="276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D86"/>
    <a:srgbClr val="001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7" autoAdjust="0"/>
  </p:normalViewPr>
  <p:slideViewPr>
    <p:cSldViewPr snapToGrid="0" snapToObjects="1">
      <p:cViewPr>
        <p:scale>
          <a:sx n="125" d="100"/>
          <a:sy n="125" d="100"/>
        </p:scale>
        <p:origin x="-536" y="-5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47527-883F-4999-8ABC-19EE9C61FAF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E1CEE-2CF5-451D-A9D8-27254B0A907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Intentional, cohesive portfolio of sustainable activities</a:t>
          </a:r>
          <a:endParaRPr lang="en-US" dirty="0">
            <a:solidFill>
              <a:schemeClr val="bg1"/>
            </a:solidFill>
          </a:endParaRPr>
        </a:p>
      </dgm:t>
    </dgm:pt>
    <dgm:pt modelId="{C3767E69-1C13-4A5A-94F9-F9BC5B278D6E}" type="parTrans" cxnId="{B59B119E-4181-4B9A-B630-B097AE8122F4}">
      <dgm:prSet/>
      <dgm:spPr/>
      <dgm:t>
        <a:bodyPr/>
        <a:lstStyle/>
        <a:p>
          <a:endParaRPr lang="en-US"/>
        </a:p>
      </dgm:t>
    </dgm:pt>
    <dgm:pt modelId="{2CFE0668-D5BC-40E5-B881-03B7E30766DE}" type="sibTrans" cxnId="{B59B119E-4181-4B9A-B630-B097AE8122F4}">
      <dgm:prSet/>
      <dgm:spPr/>
      <dgm:t>
        <a:bodyPr/>
        <a:lstStyle/>
        <a:p>
          <a:endParaRPr lang="en-US"/>
        </a:p>
      </dgm:t>
    </dgm:pt>
    <dgm:pt modelId="{EACCF91F-31A5-4EC1-B47E-B17B6B9B2AD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Aligned with sustainability master plan</a:t>
          </a:r>
          <a:endParaRPr lang="en-US" sz="1400" dirty="0">
            <a:solidFill>
              <a:schemeClr val="bg1"/>
            </a:solidFill>
          </a:endParaRPr>
        </a:p>
      </dgm:t>
    </dgm:pt>
    <dgm:pt modelId="{CCF5BBAF-92AC-4CF6-A547-C882B736DA1D}" type="parTrans" cxnId="{FE8647C4-8B79-4995-B919-346819C1549A}">
      <dgm:prSet/>
      <dgm:spPr/>
      <dgm:t>
        <a:bodyPr/>
        <a:lstStyle/>
        <a:p>
          <a:endParaRPr lang="en-US"/>
        </a:p>
      </dgm:t>
    </dgm:pt>
    <dgm:pt modelId="{91B15A57-14B4-4208-A476-B382D7231D2B}" type="sibTrans" cxnId="{FE8647C4-8B79-4995-B919-346819C1549A}">
      <dgm:prSet/>
      <dgm:spPr/>
      <dgm:t>
        <a:bodyPr/>
        <a:lstStyle/>
        <a:p>
          <a:endParaRPr lang="en-US"/>
        </a:p>
      </dgm:t>
    </dgm:pt>
    <dgm:pt modelId="{B93DE61A-AE74-45CE-B12D-0F4C69AA624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Resourced appropriately</a:t>
          </a:r>
          <a:endParaRPr lang="en-US" sz="1400" dirty="0">
            <a:solidFill>
              <a:schemeClr val="bg1"/>
            </a:solidFill>
          </a:endParaRPr>
        </a:p>
      </dgm:t>
    </dgm:pt>
    <dgm:pt modelId="{D103F7D4-C8F3-49F1-99DE-D486B8385C97}" type="parTrans" cxnId="{E9665B07-8B46-4BE8-A62C-7E442B8FDA96}">
      <dgm:prSet/>
      <dgm:spPr/>
      <dgm:t>
        <a:bodyPr/>
        <a:lstStyle/>
        <a:p>
          <a:endParaRPr lang="en-US"/>
        </a:p>
      </dgm:t>
    </dgm:pt>
    <dgm:pt modelId="{29428599-2F66-42AD-B2F5-935CA32D9D85}" type="sibTrans" cxnId="{E9665B07-8B46-4BE8-A62C-7E442B8FDA96}">
      <dgm:prSet/>
      <dgm:spPr/>
      <dgm:t>
        <a:bodyPr/>
        <a:lstStyle/>
        <a:p>
          <a:endParaRPr lang="en-US"/>
        </a:p>
      </dgm:t>
    </dgm:pt>
    <dgm:pt modelId="{0FE72663-93C6-4BAC-92EF-3B2725FEAC7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Measured and communicated</a:t>
          </a:r>
          <a:endParaRPr lang="en-US" sz="1400" dirty="0">
            <a:solidFill>
              <a:schemeClr val="bg1"/>
            </a:solidFill>
          </a:endParaRPr>
        </a:p>
      </dgm:t>
    </dgm:pt>
    <dgm:pt modelId="{A00CF44D-30F6-4AA8-A90A-F10DAAD67D3A}" type="parTrans" cxnId="{158DC92B-3A72-485B-8C7F-3BB5650A9BA0}">
      <dgm:prSet/>
      <dgm:spPr/>
      <dgm:t>
        <a:bodyPr/>
        <a:lstStyle/>
        <a:p>
          <a:endParaRPr lang="en-US"/>
        </a:p>
      </dgm:t>
    </dgm:pt>
    <dgm:pt modelId="{0708E98F-6BD9-4053-8686-F4D51A1523C6}" type="sibTrans" cxnId="{158DC92B-3A72-485B-8C7F-3BB5650A9BA0}">
      <dgm:prSet/>
      <dgm:spPr/>
      <dgm:t>
        <a:bodyPr/>
        <a:lstStyle/>
        <a:p>
          <a:endParaRPr lang="en-US"/>
        </a:p>
      </dgm:t>
    </dgm:pt>
    <dgm:pt modelId="{B4FE542B-AC2A-4030-A974-218AE3DA993B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Shared governance</a:t>
          </a:r>
          <a:endParaRPr lang="en-US" sz="1400" dirty="0">
            <a:solidFill>
              <a:schemeClr val="bg1"/>
            </a:solidFill>
          </a:endParaRPr>
        </a:p>
      </dgm:t>
    </dgm:pt>
    <dgm:pt modelId="{62964EEF-A928-4F3A-9BD9-B954AC61C029}" type="parTrans" cxnId="{306C0300-6643-4C9F-964B-B86C64C3DD47}">
      <dgm:prSet/>
      <dgm:spPr/>
      <dgm:t>
        <a:bodyPr/>
        <a:lstStyle/>
        <a:p>
          <a:endParaRPr lang="en-US"/>
        </a:p>
      </dgm:t>
    </dgm:pt>
    <dgm:pt modelId="{10F80AC7-9144-4368-9B85-49BC7A9EBA14}" type="sibTrans" cxnId="{306C0300-6643-4C9F-964B-B86C64C3DD47}">
      <dgm:prSet/>
      <dgm:spPr/>
      <dgm:t>
        <a:bodyPr/>
        <a:lstStyle/>
        <a:p>
          <a:endParaRPr lang="en-US"/>
        </a:p>
      </dgm:t>
    </dgm:pt>
    <dgm:pt modelId="{9CB847AA-3401-4DF6-8155-0E915E727D2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Integration with curriculum and research – living laboratory</a:t>
          </a:r>
          <a:endParaRPr lang="en-US" sz="1400" dirty="0">
            <a:solidFill>
              <a:schemeClr val="bg1"/>
            </a:solidFill>
          </a:endParaRPr>
        </a:p>
      </dgm:t>
    </dgm:pt>
    <dgm:pt modelId="{D7CCE043-6C75-48C6-8EFD-279C461BE166}" type="parTrans" cxnId="{586F7BB6-8C72-449E-8635-6F4F744A93E8}">
      <dgm:prSet/>
      <dgm:spPr/>
      <dgm:t>
        <a:bodyPr/>
        <a:lstStyle/>
        <a:p>
          <a:endParaRPr lang="en-US"/>
        </a:p>
      </dgm:t>
    </dgm:pt>
    <dgm:pt modelId="{B4D44F36-80AD-4FE4-B6D5-2F6FEA51F61C}" type="sibTrans" cxnId="{586F7BB6-8C72-449E-8635-6F4F744A93E8}">
      <dgm:prSet/>
      <dgm:spPr/>
      <dgm:t>
        <a:bodyPr/>
        <a:lstStyle/>
        <a:p>
          <a:endParaRPr lang="en-US"/>
        </a:p>
      </dgm:t>
    </dgm:pt>
    <dgm:pt modelId="{0B5B6F69-10AD-4AA9-BDA2-5182EA23D2B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Serve.Learn.Sustain. (QEP)</a:t>
          </a:r>
          <a:endParaRPr lang="en-US" sz="1400" dirty="0">
            <a:solidFill>
              <a:schemeClr val="bg1"/>
            </a:solidFill>
          </a:endParaRPr>
        </a:p>
      </dgm:t>
    </dgm:pt>
    <dgm:pt modelId="{2BA0F9D4-CCB1-4235-8E07-50CFA24C5964}" type="parTrans" cxnId="{0ABEAE81-4014-4619-B910-02E5C6DEF0F2}">
      <dgm:prSet/>
      <dgm:spPr/>
      <dgm:t>
        <a:bodyPr/>
        <a:lstStyle/>
        <a:p>
          <a:endParaRPr lang="en-US"/>
        </a:p>
      </dgm:t>
    </dgm:pt>
    <dgm:pt modelId="{836CDC2D-3990-495B-AA42-06C8ADDA399E}" type="sibTrans" cxnId="{0ABEAE81-4014-4619-B910-02E5C6DEF0F2}">
      <dgm:prSet/>
      <dgm:spPr/>
      <dgm:t>
        <a:bodyPr/>
        <a:lstStyle/>
        <a:p>
          <a:endParaRPr lang="en-US"/>
        </a:p>
      </dgm:t>
    </dgm:pt>
    <dgm:pt modelId="{4C15ACA9-F34F-4594-B350-CAD1730F44D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“Random Acts of Green”</a:t>
          </a:r>
          <a:endParaRPr lang="en-US" dirty="0">
            <a:solidFill>
              <a:schemeClr val="bg1"/>
            </a:solidFill>
          </a:endParaRPr>
        </a:p>
      </dgm:t>
    </dgm:pt>
    <dgm:pt modelId="{84AFCC1F-F4F2-40AF-8C0E-4D480A4EF7CA}" type="parTrans" cxnId="{01CF60CC-EB0C-4F28-82DA-BDA9B42A1962}">
      <dgm:prSet/>
      <dgm:spPr/>
      <dgm:t>
        <a:bodyPr/>
        <a:lstStyle/>
        <a:p>
          <a:endParaRPr lang="en-US"/>
        </a:p>
      </dgm:t>
    </dgm:pt>
    <dgm:pt modelId="{FED14DD9-06B3-47F4-BCDA-C28E9D70FBB8}" type="sibTrans" cxnId="{01CF60CC-EB0C-4F28-82DA-BDA9B42A1962}">
      <dgm:prSet/>
      <dgm:spPr/>
      <dgm:t>
        <a:bodyPr/>
        <a:lstStyle/>
        <a:p>
          <a:endParaRPr lang="en-US"/>
        </a:p>
      </dgm:t>
    </dgm:pt>
    <dgm:pt modelId="{3A80D818-E45C-49E3-9340-87055BD83C9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Many good activities</a:t>
          </a:r>
          <a:endParaRPr lang="en-US" sz="1400" dirty="0">
            <a:solidFill>
              <a:schemeClr val="bg1"/>
            </a:solidFill>
          </a:endParaRPr>
        </a:p>
      </dgm:t>
    </dgm:pt>
    <dgm:pt modelId="{27BEC9FB-780D-40BA-A78C-DACC71F063FF}" type="parTrans" cxnId="{5F2AE76D-E80F-41A2-B341-669CBFF32DE9}">
      <dgm:prSet/>
      <dgm:spPr/>
      <dgm:t>
        <a:bodyPr/>
        <a:lstStyle/>
        <a:p>
          <a:endParaRPr lang="en-US"/>
        </a:p>
      </dgm:t>
    </dgm:pt>
    <dgm:pt modelId="{EE55C1C3-A554-47C1-836C-D215E666673E}" type="sibTrans" cxnId="{5F2AE76D-E80F-41A2-B341-669CBFF32DE9}">
      <dgm:prSet/>
      <dgm:spPr/>
      <dgm:t>
        <a:bodyPr/>
        <a:lstStyle/>
        <a:p>
          <a:endParaRPr lang="en-US"/>
        </a:p>
      </dgm:t>
    </dgm:pt>
    <dgm:pt modelId="{DD97E3A9-7FE2-41D6-AB67-4C5ACBB979B8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Collaboration is relationship-dependent and opportunistic</a:t>
          </a:r>
          <a:endParaRPr lang="en-US" sz="1400" dirty="0">
            <a:solidFill>
              <a:schemeClr val="bg1"/>
            </a:solidFill>
          </a:endParaRPr>
        </a:p>
      </dgm:t>
    </dgm:pt>
    <dgm:pt modelId="{17216CA1-B785-458D-8C6A-4E650E719091}" type="parTrans" cxnId="{8CDDDB3D-0FBD-4236-8417-E6EEB8318BF4}">
      <dgm:prSet/>
      <dgm:spPr/>
      <dgm:t>
        <a:bodyPr/>
        <a:lstStyle/>
        <a:p>
          <a:endParaRPr lang="en-US"/>
        </a:p>
      </dgm:t>
    </dgm:pt>
    <dgm:pt modelId="{D363225B-FF8C-4BE3-A3E6-4ABBFD0EC6AE}" type="sibTrans" cxnId="{8CDDDB3D-0FBD-4236-8417-E6EEB8318BF4}">
      <dgm:prSet/>
      <dgm:spPr/>
      <dgm:t>
        <a:bodyPr/>
        <a:lstStyle/>
        <a:p>
          <a:endParaRPr lang="en-US"/>
        </a:p>
      </dgm:t>
    </dgm:pt>
    <dgm:pt modelId="{0F4416BA-8EB4-4584-9C29-D0579052B89B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Opportunities for shared overarching goals and leverageable, aligned data</a:t>
          </a:r>
          <a:endParaRPr lang="en-US" sz="1400" dirty="0">
            <a:solidFill>
              <a:schemeClr val="bg1"/>
            </a:solidFill>
          </a:endParaRPr>
        </a:p>
      </dgm:t>
    </dgm:pt>
    <dgm:pt modelId="{7D983B06-1945-4568-A9EA-6AC27BD37C31}" type="parTrans" cxnId="{CA12AC04-68FF-491F-98A8-98A7FA7B3C48}">
      <dgm:prSet/>
      <dgm:spPr/>
      <dgm:t>
        <a:bodyPr/>
        <a:lstStyle/>
        <a:p>
          <a:endParaRPr lang="en-US"/>
        </a:p>
      </dgm:t>
    </dgm:pt>
    <dgm:pt modelId="{D26563A2-FA10-4947-BC46-3517C90A4A38}" type="sibTrans" cxnId="{CA12AC04-68FF-491F-98A8-98A7FA7B3C48}">
      <dgm:prSet/>
      <dgm:spPr/>
      <dgm:t>
        <a:bodyPr/>
        <a:lstStyle/>
        <a:p>
          <a:endParaRPr lang="en-US"/>
        </a:p>
      </dgm:t>
    </dgm:pt>
    <dgm:pt modelId="{02344C4C-C6BB-4FA4-8CEE-5DE1E94CC982}" type="pres">
      <dgm:prSet presAssocID="{C9047527-883F-4999-8ABC-19EE9C61FAF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E098CF-B1F1-4275-8465-1A9051C7EBB5}" type="pres">
      <dgm:prSet presAssocID="{4C15ACA9-F34F-4594-B350-CAD1730F44D4}" presName="chaos" presStyleCnt="0"/>
      <dgm:spPr/>
    </dgm:pt>
    <dgm:pt modelId="{8D1B7291-3DD3-4B61-A969-29E4851DBEC8}" type="pres">
      <dgm:prSet presAssocID="{4C15ACA9-F34F-4594-B350-CAD1730F44D4}" presName="parTx1" presStyleLbl="revTx" presStyleIdx="0" presStyleCnt="3"/>
      <dgm:spPr/>
      <dgm:t>
        <a:bodyPr/>
        <a:lstStyle/>
        <a:p>
          <a:endParaRPr lang="en-US"/>
        </a:p>
      </dgm:t>
    </dgm:pt>
    <dgm:pt modelId="{E5C08E2C-9B5F-4B90-A995-CBBAF806B41E}" type="pres">
      <dgm:prSet presAssocID="{4C15ACA9-F34F-4594-B350-CAD1730F44D4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08DEC-E53C-4350-AA72-1F5FE19167C5}" type="pres">
      <dgm:prSet presAssocID="{4C15ACA9-F34F-4594-B350-CAD1730F44D4}" presName="c1" presStyleLbl="node1" presStyleIdx="0" presStyleCnt="19"/>
      <dgm:spPr/>
    </dgm:pt>
    <dgm:pt modelId="{96BABBEA-F963-4A4A-A5A6-1396618F822D}" type="pres">
      <dgm:prSet presAssocID="{4C15ACA9-F34F-4594-B350-CAD1730F44D4}" presName="c2" presStyleLbl="node1" presStyleIdx="1" presStyleCnt="19"/>
      <dgm:spPr/>
    </dgm:pt>
    <dgm:pt modelId="{CCB6098A-C92F-4CBF-A32D-2E32FB914D77}" type="pres">
      <dgm:prSet presAssocID="{4C15ACA9-F34F-4594-B350-CAD1730F44D4}" presName="c3" presStyleLbl="node1" presStyleIdx="2" presStyleCnt="19"/>
      <dgm:spPr/>
    </dgm:pt>
    <dgm:pt modelId="{56C4146E-DED6-4CCC-BD5B-99B2511DE9BA}" type="pres">
      <dgm:prSet presAssocID="{4C15ACA9-F34F-4594-B350-CAD1730F44D4}" presName="c4" presStyleLbl="node1" presStyleIdx="3" presStyleCnt="19"/>
      <dgm:spPr/>
    </dgm:pt>
    <dgm:pt modelId="{AF0000EF-0B5C-4D9F-828E-53D2901B3D79}" type="pres">
      <dgm:prSet presAssocID="{4C15ACA9-F34F-4594-B350-CAD1730F44D4}" presName="c5" presStyleLbl="node1" presStyleIdx="4" presStyleCnt="19"/>
      <dgm:spPr/>
    </dgm:pt>
    <dgm:pt modelId="{0D6F349D-AEE3-40B4-91B8-80088283C012}" type="pres">
      <dgm:prSet presAssocID="{4C15ACA9-F34F-4594-B350-CAD1730F44D4}" presName="c6" presStyleLbl="node1" presStyleIdx="5" presStyleCnt="19"/>
      <dgm:spPr/>
    </dgm:pt>
    <dgm:pt modelId="{34FF2858-0DC0-4FD0-9501-6AD5C0425EB8}" type="pres">
      <dgm:prSet presAssocID="{4C15ACA9-F34F-4594-B350-CAD1730F44D4}" presName="c7" presStyleLbl="node1" presStyleIdx="6" presStyleCnt="19"/>
      <dgm:spPr/>
    </dgm:pt>
    <dgm:pt modelId="{EA92C2F4-4742-45D9-A2FF-4C281C7EA8FE}" type="pres">
      <dgm:prSet presAssocID="{4C15ACA9-F34F-4594-B350-CAD1730F44D4}" presName="c8" presStyleLbl="node1" presStyleIdx="7" presStyleCnt="19"/>
      <dgm:spPr/>
    </dgm:pt>
    <dgm:pt modelId="{36333C7B-FF91-408C-8CDD-2E0CA8981899}" type="pres">
      <dgm:prSet presAssocID="{4C15ACA9-F34F-4594-B350-CAD1730F44D4}" presName="c9" presStyleLbl="node1" presStyleIdx="8" presStyleCnt="19"/>
      <dgm:spPr/>
    </dgm:pt>
    <dgm:pt modelId="{CF2E5B59-2669-4041-B40C-4E600D23BDFA}" type="pres">
      <dgm:prSet presAssocID="{4C15ACA9-F34F-4594-B350-CAD1730F44D4}" presName="c10" presStyleLbl="node1" presStyleIdx="9" presStyleCnt="19"/>
      <dgm:spPr/>
    </dgm:pt>
    <dgm:pt modelId="{F573BCAA-3C30-4C34-92FC-E2AF091E8153}" type="pres">
      <dgm:prSet presAssocID="{4C15ACA9-F34F-4594-B350-CAD1730F44D4}" presName="c11" presStyleLbl="node1" presStyleIdx="10" presStyleCnt="19"/>
      <dgm:spPr/>
    </dgm:pt>
    <dgm:pt modelId="{1AF1D834-71AE-4A0E-BBE3-648F3D2F2B9D}" type="pres">
      <dgm:prSet presAssocID="{4C15ACA9-F34F-4594-B350-CAD1730F44D4}" presName="c12" presStyleLbl="node1" presStyleIdx="11" presStyleCnt="19"/>
      <dgm:spPr/>
    </dgm:pt>
    <dgm:pt modelId="{669C78EA-CBB7-4074-BC62-0454323FF986}" type="pres">
      <dgm:prSet presAssocID="{4C15ACA9-F34F-4594-B350-CAD1730F44D4}" presName="c13" presStyleLbl="node1" presStyleIdx="12" presStyleCnt="19"/>
      <dgm:spPr/>
    </dgm:pt>
    <dgm:pt modelId="{936219AC-0650-437A-8713-E3C74B58A47A}" type="pres">
      <dgm:prSet presAssocID="{4C15ACA9-F34F-4594-B350-CAD1730F44D4}" presName="c14" presStyleLbl="node1" presStyleIdx="13" presStyleCnt="19"/>
      <dgm:spPr/>
    </dgm:pt>
    <dgm:pt modelId="{82CFD35C-20E9-47F9-8815-E5F9EE52C2DB}" type="pres">
      <dgm:prSet presAssocID="{4C15ACA9-F34F-4594-B350-CAD1730F44D4}" presName="c15" presStyleLbl="node1" presStyleIdx="14" presStyleCnt="19"/>
      <dgm:spPr/>
    </dgm:pt>
    <dgm:pt modelId="{BF05BEBF-0C63-4885-961F-D985FF6DDCE4}" type="pres">
      <dgm:prSet presAssocID="{4C15ACA9-F34F-4594-B350-CAD1730F44D4}" presName="c16" presStyleLbl="node1" presStyleIdx="15" presStyleCnt="19"/>
      <dgm:spPr/>
    </dgm:pt>
    <dgm:pt modelId="{EF535382-A861-4052-8CF3-3D253661B9DD}" type="pres">
      <dgm:prSet presAssocID="{4C15ACA9-F34F-4594-B350-CAD1730F44D4}" presName="c17" presStyleLbl="node1" presStyleIdx="16" presStyleCnt="19"/>
      <dgm:spPr/>
    </dgm:pt>
    <dgm:pt modelId="{2204ED4C-18B6-4D6A-AE62-ED0E6C43994B}" type="pres">
      <dgm:prSet presAssocID="{4C15ACA9-F34F-4594-B350-CAD1730F44D4}" presName="c18" presStyleLbl="node1" presStyleIdx="17" presStyleCnt="19"/>
      <dgm:spPr/>
    </dgm:pt>
    <dgm:pt modelId="{66E7436C-F9ED-4B5B-95E2-182A63A5655F}" type="pres">
      <dgm:prSet presAssocID="{FED14DD9-06B3-47F4-BCDA-C28E9D70FBB8}" presName="chevronComposite1" presStyleCnt="0"/>
      <dgm:spPr/>
    </dgm:pt>
    <dgm:pt modelId="{B52839C3-5A6B-4705-8F35-5F21ECE24636}" type="pres">
      <dgm:prSet presAssocID="{FED14DD9-06B3-47F4-BCDA-C28E9D70FBB8}" presName="chevron1" presStyleLbl="sibTrans2D1" presStyleIdx="0" presStyleCnt="2"/>
      <dgm:spPr/>
    </dgm:pt>
    <dgm:pt modelId="{44CC8447-77E8-447F-90C1-4E428B41537C}" type="pres">
      <dgm:prSet presAssocID="{FED14DD9-06B3-47F4-BCDA-C28E9D70FBB8}" presName="spChevron1" presStyleCnt="0"/>
      <dgm:spPr/>
    </dgm:pt>
    <dgm:pt modelId="{09B3B62E-B475-451B-801B-BC8DAD0F0582}" type="pres">
      <dgm:prSet presAssocID="{FED14DD9-06B3-47F4-BCDA-C28E9D70FBB8}" presName="overlap" presStyleCnt="0"/>
      <dgm:spPr/>
    </dgm:pt>
    <dgm:pt modelId="{D3B403AD-7C12-447A-95A3-DAC08773A08B}" type="pres">
      <dgm:prSet presAssocID="{FED14DD9-06B3-47F4-BCDA-C28E9D70FBB8}" presName="chevronComposite2" presStyleCnt="0"/>
      <dgm:spPr/>
    </dgm:pt>
    <dgm:pt modelId="{0EE9F6A8-EFAD-4893-929D-874CDA51F0D5}" type="pres">
      <dgm:prSet presAssocID="{FED14DD9-06B3-47F4-BCDA-C28E9D70FBB8}" presName="chevron2" presStyleLbl="sibTrans2D1" presStyleIdx="1" presStyleCnt="2"/>
      <dgm:spPr/>
    </dgm:pt>
    <dgm:pt modelId="{8591A600-3525-4BDC-9D0A-B4F43130BBE2}" type="pres">
      <dgm:prSet presAssocID="{FED14DD9-06B3-47F4-BCDA-C28E9D70FBB8}" presName="spChevron2" presStyleCnt="0"/>
      <dgm:spPr/>
    </dgm:pt>
    <dgm:pt modelId="{930583E5-603B-4991-BDA2-54A139110987}" type="pres">
      <dgm:prSet presAssocID="{E55E1CEE-2CF5-451D-A9D8-27254B0A9078}" presName="last" presStyleCnt="0"/>
      <dgm:spPr/>
    </dgm:pt>
    <dgm:pt modelId="{8958BD09-6FF7-4C1A-A61F-09FEEFDE5D9E}" type="pres">
      <dgm:prSet presAssocID="{E55E1CEE-2CF5-451D-A9D8-27254B0A9078}" presName="circleTx" presStyleLbl="node1" presStyleIdx="18" presStyleCnt="19"/>
      <dgm:spPr/>
      <dgm:t>
        <a:bodyPr/>
        <a:lstStyle/>
        <a:p>
          <a:endParaRPr lang="en-US"/>
        </a:p>
      </dgm:t>
    </dgm:pt>
    <dgm:pt modelId="{9C02634E-37A4-4FDE-8169-95F0636DC677}" type="pres">
      <dgm:prSet presAssocID="{E55E1CEE-2CF5-451D-A9D8-27254B0A9078}" presName="desTxN" presStyleLbl="revTx" presStyleIdx="2" presStyleCnt="3" custScaleX="140122" custLinFactNeighborX="1005" custLinFactNeighborY="-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DA074-AE46-4B47-B1DA-9E3E93266A4C}" type="pres">
      <dgm:prSet presAssocID="{E55E1CEE-2CF5-451D-A9D8-27254B0A9078}" presName="spN" presStyleCnt="0"/>
      <dgm:spPr/>
    </dgm:pt>
  </dgm:ptLst>
  <dgm:cxnLst>
    <dgm:cxn modelId="{CA12AC04-68FF-491F-98A8-98A7FA7B3C48}" srcId="{4C15ACA9-F34F-4594-B350-CAD1730F44D4}" destId="{0F4416BA-8EB4-4584-9C29-D0579052B89B}" srcOrd="2" destOrd="0" parTransId="{7D983B06-1945-4568-A9EA-6AC27BD37C31}" sibTransId="{D26563A2-FA10-4947-BC46-3517C90A4A38}"/>
    <dgm:cxn modelId="{2D905768-9326-4B58-AC31-BB97B7BFD388}" type="presOf" srcId="{0F4416BA-8EB4-4584-9C29-D0579052B89B}" destId="{E5C08E2C-9B5F-4B90-A995-CBBAF806B41E}" srcOrd="0" destOrd="2" presId="urn:microsoft.com/office/officeart/2009/3/layout/RandomtoResultProcess"/>
    <dgm:cxn modelId="{334A59EF-1E8E-4DD5-80E1-178ECB23E5C9}" type="presOf" srcId="{B4FE542B-AC2A-4030-A974-218AE3DA993B}" destId="{9C02634E-37A4-4FDE-8169-95F0636DC677}" srcOrd="0" destOrd="3" presId="urn:microsoft.com/office/officeart/2009/3/layout/RandomtoResultProcess"/>
    <dgm:cxn modelId="{8DD88DF2-ED85-475F-BB8F-6E83CB77D706}" type="presOf" srcId="{0FE72663-93C6-4BAC-92EF-3B2725FEAC75}" destId="{9C02634E-37A4-4FDE-8169-95F0636DC677}" srcOrd="0" destOrd="2" presId="urn:microsoft.com/office/officeart/2009/3/layout/RandomtoResultProcess"/>
    <dgm:cxn modelId="{B6C807C4-511F-405B-85D7-6E609F0F9ED1}" type="presOf" srcId="{9CB847AA-3401-4DF6-8155-0E915E727D25}" destId="{9C02634E-37A4-4FDE-8169-95F0636DC677}" srcOrd="0" destOrd="4" presId="urn:microsoft.com/office/officeart/2009/3/layout/RandomtoResultProcess"/>
    <dgm:cxn modelId="{8CDDDB3D-0FBD-4236-8417-E6EEB8318BF4}" srcId="{4C15ACA9-F34F-4594-B350-CAD1730F44D4}" destId="{DD97E3A9-7FE2-41D6-AB67-4C5ACBB979B8}" srcOrd="1" destOrd="0" parTransId="{17216CA1-B785-458D-8C6A-4E650E719091}" sibTransId="{D363225B-FF8C-4BE3-A3E6-4ABBFD0EC6AE}"/>
    <dgm:cxn modelId="{8CA5CA6E-E3E3-403E-A417-00490FB1BD20}" type="presOf" srcId="{C9047527-883F-4999-8ABC-19EE9C61FAF8}" destId="{02344C4C-C6BB-4FA4-8CEE-5DE1E94CC982}" srcOrd="0" destOrd="0" presId="urn:microsoft.com/office/officeart/2009/3/layout/RandomtoResultProcess"/>
    <dgm:cxn modelId="{129B6964-6146-4CC6-91DA-FA88AB8D51C0}" type="presOf" srcId="{EACCF91F-31A5-4EC1-B47E-B17B6B9B2ADA}" destId="{9C02634E-37A4-4FDE-8169-95F0636DC677}" srcOrd="0" destOrd="0" presId="urn:microsoft.com/office/officeart/2009/3/layout/RandomtoResultProcess"/>
    <dgm:cxn modelId="{0ABEAE81-4014-4619-B910-02E5C6DEF0F2}" srcId="{E55E1CEE-2CF5-451D-A9D8-27254B0A9078}" destId="{0B5B6F69-10AD-4AA9-BDA2-5182EA23D2B9}" srcOrd="5" destOrd="0" parTransId="{2BA0F9D4-CCB1-4235-8E07-50CFA24C5964}" sibTransId="{836CDC2D-3990-495B-AA42-06C8ADDA399E}"/>
    <dgm:cxn modelId="{63942B12-2D9B-4FC2-85B2-94B4142745DB}" type="presOf" srcId="{4C15ACA9-F34F-4594-B350-CAD1730F44D4}" destId="{8D1B7291-3DD3-4B61-A969-29E4851DBEC8}" srcOrd="0" destOrd="0" presId="urn:microsoft.com/office/officeart/2009/3/layout/RandomtoResultProcess"/>
    <dgm:cxn modelId="{158DC92B-3A72-485B-8C7F-3BB5650A9BA0}" srcId="{E55E1CEE-2CF5-451D-A9D8-27254B0A9078}" destId="{0FE72663-93C6-4BAC-92EF-3B2725FEAC75}" srcOrd="2" destOrd="0" parTransId="{A00CF44D-30F6-4AA8-A90A-F10DAAD67D3A}" sibTransId="{0708E98F-6BD9-4053-8686-F4D51A1523C6}"/>
    <dgm:cxn modelId="{01CF60CC-EB0C-4F28-82DA-BDA9B42A1962}" srcId="{C9047527-883F-4999-8ABC-19EE9C61FAF8}" destId="{4C15ACA9-F34F-4594-B350-CAD1730F44D4}" srcOrd="0" destOrd="0" parTransId="{84AFCC1F-F4F2-40AF-8C0E-4D480A4EF7CA}" sibTransId="{FED14DD9-06B3-47F4-BCDA-C28E9D70FBB8}"/>
    <dgm:cxn modelId="{306C0300-6643-4C9F-964B-B86C64C3DD47}" srcId="{E55E1CEE-2CF5-451D-A9D8-27254B0A9078}" destId="{B4FE542B-AC2A-4030-A974-218AE3DA993B}" srcOrd="3" destOrd="0" parTransId="{62964EEF-A928-4F3A-9BD9-B954AC61C029}" sibTransId="{10F80AC7-9144-4368-9B85-49BC7A9EBA14}"/>
    <dgm:cxn modelId="{B4EE094B-F536-4857-9EC8-8C0D8DF95E7D}" type="presOf" srcId="{DD97E3A9-7FE2-41D6-AB67-4C5ACBB979B8}" destId="{E5C08E2C-9B5F-4B90-A995-CBBAF806B41E}" srcOrd="0" destOrd="1" presId="urn:microsoft.com/office/officeart/2009/3/layout/RandomtoResultProcess"/>
    <dgm:cxn modelId="{586F7BB6-8C72-449E-8635-6F4F744A93E8}" srcId="{E55E1CEE-2CF5-451D-A9D8-27254B0A9078}" destId="{9CB847AA-3401-4DF6-8155-0E915E727D25}" srcOrd="4" destOrd="0" parTransId="{D7CCE043-6C75-48C6-8EFD-279C461BE166}" sibTransId="{B4D44F36-80AD-4FE4-B6D5-2F6FEA51F61C}"/>
    <dgm:cxn modelId="{D49B94E9-0EBC-43B1-87B9-26874E79BA89}" type="presOf" srcId="{B93DE61A-AE74-45CE-B12D-0F4C69AA624F}" destId="{9C02634E-37A4-4FDE-8169-95F0636DC677}" srcOrd="0" destOrd="1" presId="urn:microsoft.com/office/officeart/2009/3/layout/RandomtoResultProcess"/>
    <dgm:cxn modelId="{302025C0-05FF-41DD-9505-ABF1525ADCA9}" type="presOf" srcId="{3A80D818-E45C-49E3-9340-87055BD83C93}" destId="{E5C08E2C-9B5F-4B90-A995-CBBAF806B41E}" srcOrd="0" destOrd="0" presId="urn:microsoft.com/office/officeart/2009/3/layout/RandomtoResultProcess"/>
    <dgm:cxn modelId="{DFFD2185-E71F-452F-BCD9-2E8CF063594F}" type="presOf" srcId="{0B5B6F69-10AD-4AA9-BDA2-5182EA23D2B9}" destId="{9C02634E-37A4-4FDE-8169-95F0636DC677}" srcOrd="0" destOrd="5" presId="urn:microsoft.com/office/officeart/2009/3/layout/RandomtoResultProcess"/>
    <dgm:cxn modelId="{5F2AE76D-E80F-41A2-B341-669CBFF32DE9}" srcId="{4C15ACA9-F34F-4594-B350-CAD1730F44D4}" destId="{3A80D818-E45C-49E3-9340-87055BD83C93}" srcOrd="0" destOrd="0" parTransId="{27BEC9FB-780D-40BA-A78C-DACC71F063FF}" sibTransId="{EE55C1C3-A554-47C1-836C-D215E666673E}"/>
    <dgm:cxn modelId="{E9665B07-8B46-4BE8-A62C-7E442B8FDA96}" srcId="{E55E1CEE-2CF5-451D-A9D8-27254B0A9078}" destId="{B93DE61A-AE74-45CE-B12D-0F4C69AA624F}" srcOrd="1" destOrd="0" parTransId="{D103F7D4-C8F3-49F1-99DE-D486B8385C97}" sibTransId="{29428599-2F66-42AD-B2F5-935CA32D9D85}"/>
    <dgm:cxn modelId="{8C3F71F2-F68F-40B4-AC02-A6563B64DFCF}" type="presOf" srcId="{E55E1CEE-2CF5-451D-A9D8-27254B0A9078}" destId="{8958BD09-6FF7-4C1A-A61F-09FEEFDE5D9E}" srcOrd="0" destOrd="0" presId="urn:microsoft.com/office/officeart/2009/3/layout/RandomtoResultProcess"/>
    <dgm:cxn modelId="{FE8647C4-8B79-4995-B919-346819C1549A}" srcId="{E55E1CEE-2CF5-451D-A9D8-27254B0A9078}" destId="{EACCF91F-31A5-4EC1-B47E-B17B6B9B2ADA}" srcOrd="0" destOrd="0" parTransId="{CCF5BBAF-92AC-4CF6-A547-C882B736DA1D}" sibTransId="{91B15A57-14B4-4208-A476-B382D7231D2B}"/>
    <dgm:cxn modelId="{B59B119E-4181-4B9A-B630-B097AE8122F4}" srcId="{C9047527-883F-4999-8ABC-19EE9C61FAF8}" destId="{E55E1CEE-2CF5-451D-A9D8-27254B0A9078}" srcOrd="1" destOrd="0" parTransId="{C3767E69-1C13-4A5A-94F9-F9BC5B278D6E}" sibTransId="{2CFE0668-D5BC-40E5-B881-03B7E30766DE}"/>
    <dgm:cxn modelId="{8947E1E5-E5D2-48B3-8A7B-3417EF5145A2}" type="presParOf" srcId="{02344C4C-C6BB-4FA4-8CEE-5DE1E94CC982}" destId="{C0E098CF-B1F1-4275-8465-1A9051C7EBB5}" srcOrd="0" destOrd="0" presId="urn:microsoft.com/office/officeart/2009/3/layout/RandomtoResultProcess"/>
    <dgm:cxn modelId="{CBECFD17-1983-4CA1-9FFD-6CE69E405631}" type="presParOf" srcId="{C0E098CF-B1F1-4275-8465-1A9051C7EBB5}" destId="{8D1B7291-3DD3-4B61-A969-29E4851DBEC8}" srcOrd="0" destOrd="0" presId="urn:microsoft.com/office/officeart/2009/3/layout/RandomtoResultProcess"/>
    <dgm:cxn modelId="{037C2FC3-2053-4428-A11D-67FAE5C1E05F}" type="presParOf" srcId="{C0E098CF-B1F1-4275-8465-1A9051C7EBB5}" destId="{E5C08E2C-9B5F-4B90-A995-CBBAF806B41E}" srcOrd="1" destOrd="0" presId="urn:microsoft.com/office/officeart/2009/3/layout/RandomtoResultProcess"/>
    <dgm:cxn modelId="{6A698065-2603-44F6-B689-F19947E1ACE8}" type="presParOf" srcId="{C0E098CF-B1F1-4275-8465-1A9051C7EBB5}" destId="{44508DEC-E53C-4350-AA72-1F5FE19167C5}" srcOrd="2" destOrd="0" presId="urn:microsoft.com/office/officeart/2009/3/layout/RandomtoResultProcess"/>
    <dgm:cxn modelId="{25B5F9D7-E4BA-4F30-AC8E-19DC0CE4AEAE}" type="presParOf" srcId="{C0E098CF-B1F1-4275-8465-1A9051C7EBB5}" destId="{96BABBEA-F963-4A4A-A5A6-1396618F822D}" srcOrd="3" destOrd="0" presId="urn:microsoft.com/office/officeart/2009/3/layout/RandomtoResultProcess"/>
    <dgm:cxn modelId="{325CA509-ADCF-4DED-9DA7-1867F95C4127}" type="presParOf" srcId="{C0E098CF-B1F1-4275-8465-1A9051C7EBB5}" destId="{CCB6098A-C92F-4CBF-A32D-2E32FB914D77}" srcOrd="4" destOrd="0" presId="urn:microsoft.com/office/officeart/2009/3/layout/RandomtoResultProcess"/>
    <dgm:cxn modelId="{BBB6F293-023D-46EF-A9B4-3AF9CB087B26}" type="presParOf" srcId="{C0E098CF-B1F1-4275-8465-1A9051C7EBB5}" destId="{56C4146E-DED6-4CCC-BD5B-99B2511DE9BA}" srcOrd="5" destOrd="0" presId="urn:microsoft.com/office/officeart/2009/3/layout/RandomtoResultProcess"/>
    <dgm:cxn modelId="{D3F36E4B-7465-4B48-BF38-15C52C91EC9D}" type="presParOf" srcId="{C0E098CF-B1F1-4275-8465-1A9051C7EBB5}" destId="{AF0000EF-0B5C-4D9F-828E-53D2901B3D79}" srcOrd="6" destOrd="0" presId="urn:microsoft.com/office/officeart/2009/3/layout/RandomtoResultProcess"/>
    <dgm:cxn modelId="{998227C8-9F3B-4EC6-A7F8-FED3CF6795D2}" type="presParOf" srcId="{C0E098CF-B1F1-4275-8465-1A9051C7EBB5}" destId="{0D6F349D-AEE3-40B4-91B8-80088283C012}" srcOrd="7" destOrd="0" presId="urn:microsoft.com/office/officeart/2009/3/layout/RandomtoResultProcess"/>
    <dgm:cxn modelId="{7975C4CE-DA7E-4A59-A981-AFC304F626A2}" type="presParOf" srcId="{C0E098CF-B1F1-4275-8465-1A9051C7EBB5}" destId="{34FF2858-0DC0-4FD0-9501-6AD5C0425EB8}" srcOrd="8" destOrd="0" presId="urn:microsoft.com/office/officeart/2009/3/layout/RandomtoResultProcess"/>
    <dgm:cxn modelId="{87891782-3D60-4FF8-AE18-A9071E2212B8}" type="presParOf" srcId="{C0E098CF-B1F1-4275-8465-1A9051C7EBB5}" destId="{EA92C2F4-4742-45D9-A2FF-4C281C7EA8FE}" srcOrd="9" destOrd="0" presId="urn:microsoft.com/office/officeart/2009/3/layout/RandomtoResultProcess"/>
    <dgm:cxn modelId="{4E6BD1D9-F511-40B4-A335-4B5D32BE6E81}" type="presParOf" srcId="{C0E098CF-B1F1-4275-8465-1A9051C7EBB5}" destId="{36333C7B-FF91-408C-8CDD-2E0CA8981899}" srcOrd="10" destOrd="0" presId="urn:microsoft.com/office/officeart/2009/3/layout/RandomtoResultProcess"/>
    <dgm:cxn modelId="{34D895B3-3F11-4366-A339-BFE179C730AE}" type="presParOf" srcId="{C0E098CF-B1F1-4275-8465-1A9051C7EBB5}" destId="{CF2E5B59-2669-4041-B40C-4E600D23BDFA}" srcOrd="11" destOrd="0" presId="urn:microsoft.com/office/officeart/2009/3/layout/RandomtoResultProcess"/>
    <dgm:cxn modelId="{265CF409-F458-48B4-A236-28B389863E48}" type="presParOf" srcId="{C0E098CF-B1F1-4275-8465-1A9051C7EBB5}" destId="{F573BCAA-3C30-4C34-92FC-E2AF091E8153}" srcOrd="12" destOrd="0" presId="urn:microsoft.com/office/officeart/2009/3/layout/RandomtoResultProcess"/>
    <dgm:cxn modelId="{1982B83F-9C31-4423-B39F-5CCDB5D162BF}" type="presParOf" srcId="{C0E098CF-B1F1-4275-8465-1A9051C7EBB5}" destId="{1AF1D834-71AE-4A0E-BBE3-648F3D2F2B9D}" srcOrd="13" destOrd="0" presId="urn:microsoft.com/office/officeart/2009/3/layout/RandomtoResultProcess"/>
    <dgm:cxn modelId="{5FBAABBF-32B3-4353-83EF-DD2DEC969E9D}" type="presParOf" srcId="{C0E098CF-B1F1-4275-8465-1A9051C7EBB5}" destId="{669C78EA-CBB7-4074-BC62-0454323FF986}" srcOrd="14" destOrd="0" presId="urn:microsoft.com/office/officeart/2009/3/layout/RandomtoResultProcess"/>
    <dgm:cxn modelId="{EF2361D5-9560-44A5-AF29-8668EB0CA543}" type="presParOf" srcId="{C0E098CF-B1F1-4275-8465-1A9051C7EBB5}" destId="{936219AC-0650-437A-8713-E3C74B58A47A}" srcOrd="15" destOrd="0" presId="urn:microsoft.com/office/officeart/2009/3/layout/RandomtoResultProcess"/>
    <dgm:cxn modelId="{E60CA002-3675-4B93-BE53-DB1F6266681F}" type="presParOf" srcId="{C0E098CF-B1F1-4275-8465-1A9051C7EBB5}" destId="{82CFD35C-20E9-47F9-8815-E5F9EE52C2DB}" srcOrd="16" destOrd="0" presId="urn:microsoft.com/office/officeart/2009/3/layout/RandomtoResultProcess"/>
    <dgm:cxn modelId="{E64AB5AF-650A-4F80-969F-A6E82679E995}" type="presParOf" srcId="{C0E098CF-B1F1-4275-8465-1A9051C7EBB5}" destId="{BF05BEBF-0C63-4885-961F-D985FF6DDCE4}" srcOrd="17" destOrd="0" presId="urn:microsoft.com/office/officeart/2009/3/layout/RandomtoResultProcess"/>
    <dgm:cxn modelId="{5025A75F-5611-4767-AE9D-B73788DBE57D}" type="presParOf" srcId="{C0E098CF-B1F1-4275-8465-1A9051C7EBB5}" destId="{EF535382-A861-4052-8CF3-3D253661B9DD}" srcOrd="18" destOrd="0" presId="urn:microsoft.com/office/officeart/2009/3/layout/RandomtoResultProcess"/>
    <dgm:cxn modelId="{2F993ABF-DA2E-4683-A7A0-99C9E7E4471D}" type="presParOf" srcId="{C0E098CF-B1F1-4275-8465-1A9051C7EBB5}" destId="{2204ED4C-18B6-4D6A-AE62-ED0E6C43994B}" srcOrd="19" destOrd="0" presId="urn:microsoft.com/office/officeart/2009/3/layout/RandomtoResultProcess"/>
    <dgm:cxn modelId="{50FAFD53-1B5D-4EDB-A445-6D705C7D8CAA}" type="presParOf" srcId="{02344C4C-C6BB-4FA4-8CEE-5DE1E94CC982}" destId="{66E7436C-F9ED-4B5B-95E2-182A63A5655F}" srcOrd="1" destOrd="0" presId="urn:microsoft.com/office/officeart/2009/3/layout/RandomtoResultProcess"/>
    <dgm:cxn modelId="{B5B9BF65-61F2-4A50-971D-85AF662A6EE5}" type="presParOf" srcId="{66E7436C-F9ED-4B5B-95E2-182A63A5655F}" destId="{B52839C3-5A6B-4705-8F35-5F21ECE24636}" srcOrd="0" destOrd="0" presId="urn:microsoft.com/office/officeart/2009/3/layout/RandomtoResultProcess"/>
    <dgm:cxn modelId="{53EBA6A6-DFED-44EC-B51B-C0CB761BF992}" type="presParOf" srcId="{66E7436C-F9ED-4B5B-95E2-182A63A5655F}" destId="{44CC8447-77E8-447F-90C1-4E428B41537C}" srcOrd="1" destOrd="0" presId="urn:microsoft.com/office/officeart/2009/3/layout/RandomtoResultProcess"/>
    <dgm:cxn modelId="{8B477C4D-B6D0-4F37-A3A5-06F9170FFE2D}" type="presParOf" srcId="{02344C4C-C6BB-4FA4-8CEE-5DE1E94CC982}" destId="{09B3B62E-B475-451B-801B-BC8DAD0F0582}" srcOrd="2" destOrd="0" presId="urn:microsoft.com/office/officeart/2009/3/layout/RandomtoResultProcess"/>
    <dgm:cxn modelId="{4B041A8C-F728-4475-8221-ACB022CFCA40}" type="presParOf" srcId="{02344C4C-C6BB-4FA4-8CEE-5DE1E94CC982}" destId="{D3B403AD-7C12-447A-95A3-DAC08773A08B}" srcOrd="3" destOrd="0" presId="urn:microsoft.com/office/officeart/2009/3/layout/RandomtoResultProcess"/>
    <dgm:cxn modelId="{45E1747C-DB49-4358-843A-D0E7CA6043D1}" type="presParOf" srcId="{D3B403AD-7C12-447A-95A3-DAC08773A08B}" destId="{0EE9F6A8-EFAD-4893-929D-874CDA51F0D5}" srcOrd="0" destOrd="0" presId="urn:microsoft.com/office/officeart/2009/3/layout/RandomtoResultProcess"/>
    <dgm:cxn modelId="{32E2C86A-86F7-4009-B985-FDAB812333B8}" type="presParOf" srcId="{D3B403AD-7C12-447A-95A3-DAC08773A08B}" destId="{8591A600-3525-4BDC-9D0A-B4F43130BBE2}" srcOrd="1" destOrd="0" presId="urn:microsoft.com/office/officeart/2009/3/layout/RandomtoResultProcess"/>
    <dgm:cxn modelId="{8171EE11-136A-40A0-8DAE-36CF6B511088}" type="presParOf" srcId="{02344C4C-C6BB-4FA4-8CEE-5DE1E94CC982}" destId="{930583E5-603B-4991-BDA2-54A139110987}" srcOrd="4" destOrd="0" presId="urn:microsoft.com/office/officeart/2009/3/layout/RandomtoResultProcess"/>
    <dgm:cxn modelId="{BE4B12B1-912A-4570-A755-A42BEE5877E8}" type="presParOf" srcId="{930583E5-603B-4991-BDA2-54A139110987}" destId="{8958BD09-6FF7-4C1A-A61F-09FEEFDE5D9E}" srcOrd="0" destOrd="0" presId="urn:microsoft.com/office/officeart/2009/3/layout/RandomtoResultProcess"/>
    <dgm:cxn modelId="{2DBB9FAD-8DFA-4E14-BCEF-E4784A811FA6}" type="presParOf" srcId="{930583E5-603B-4991-BDA2-54A139110987}" destId="{9C02634E-37A4-4FDE-8169-95F0636DC677}" srcOrd="1" destOrd="0" presId="urn:microsoft.com/office/officeart/2009/3/layout/RandomtoResultProcess"/>
    <dgm:cxn modelId="{EC25DF99-721D-4733-939B-57C7A2DC740C}" type="presParOf" srcId="{930583E5-603B-4991-BDA2-54A139110987}" destId="{6E9DA074-AE46-4B47-B1DA-9E3E93266A4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7291-3DD3-4B61-A969-29E4851DBEC8}">
      <dsp:nvSpPr>
        <dsp:cNvPr id="0" name=""/>
        <dsp:cNvSpPr/>
      </dsp:nvSpPr>
      <dsp:spPr>
        <a:xfrm>
          <a:off x="156828" y="911112"/>
          <a:ext cx="2345095" cy="77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“Random Acts of Green”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56828" y="911112"/>
        <a:ext cx="2345095" cy="772815"/>
      </dsp:txXfrm>
    </dsp:sp>
    <dsp:sp modelId="{E5C08E2C-9B5F-4B90-A995-CBBAF806B41E}">
      <dsp:nvSpPr>
        <dsp:cNvPr id="0" name=""/>
        <dsp:cNvSpPr/>
      </dsp:nvSpPr>
      <dsp:spPr>
        <a:xfrm>
          <a:off x="156828" y="2540714"/>
          <a:ext cx="2345095" cy="144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Many good activities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Collaboration is relationship-dependent and opportunistic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Opportunities for shared overarching goals and leverageable, aligned data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56828" y="2540714"/>
        <a:ext cx="2345095" cy="1447879"/>
      </dsp:txXfrm>
    </dsp:sp>
    <dsp:sp modelId="{44508DEC-E53C-4350-AA72-1F5FE19167C5}">
      <dsp:nvSpPr>
        <dsp:cNvPr id="0" name=""/>
        <dsp:cNvSpPr/>
      </dsp:nvSpPr>
      <dsp:spPr>
        <a:xfrm>
          <a:off x="154163" y="676070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ABBEA-F963-4A4A-A5A6-1396618F822D}">
      <dsp:nvSpPr>
        <dsp:cNvPr id="0" name=""/>
        <dsp:cNvSpPr/>
      </dsp:nvSpPr>
      <dsp:spPr>
        <a:xfrm>
          <a:off x="284742" y="414912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098A-C92F-4CBF-A32D-2E32FB914D77}">
      <dsp:nvSpPr>
        <dsp:cNvPr id="0" name=""/>
        <dsp:cNvSpPr/>
      </dsp:nvSpPr>
      <dsp:spPr>
        <a:xfrm>
          <a:off x="598132" y="467143"/>
          <a:ext cx="293136" cy="293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4146E-DED6-4CCC-BD5B-99B2511DE9BA}">
      <dsp:nvSpPr>
        <dsp:cNvPr id="0" name=""/>
        <dsp:cNvSpPr/>
      </dsp:nvSpPr>
      <dsp:spPr>
        <a:xfrm>
          <a:off x="859291" y="179869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00EF-0B5C-4D9F-828E-53D2901B3D79}">
      <dsp:nvSpPr>
        <dsp:cNvPr id="0" name=""/>
        <dsp:cNvSpPr/>
      </dsp:nvSpPr>
      <dsp:spPr>
        <a:xfrm>
          <a:off x="1198796" y="75406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F349D-AEE3-40B4-91B8-80088283C012}">
      <dsp:nvSpPr>
        <dsp:cNvPr id="0" name=""/>
        <dsp:cNvSpPr/>
      </dsp:nvSpPr>
      <dsp:spPr>
        <a:xfrm>
          <a:off x="1616650" y="258217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2858-0DC0-4FD0-9501-6AD5C0425EB8}">
      <dsp:nvSpPr>
        <dsp:cNvPr id="0" name=""/>
        <dsp:cNvSpPr/>
      </dsp:nvSpPr>
      <dsp:spPr>
        <a:xfrm>
          <a:off x="1877808" y="388796"/>
          <a:ext cx="293136" cy="293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C2F4-4742-45D9-A2FF-4C281C7EA8FE}">
      <dsp:nvSpPr>
        <dsp:cNvPr id="0" name=""/>
        <dsp:cNvSpPr/>
      </dsp:nvSpPr>
      <dsp:spPr>
        <a:xfrm>
          <a:off x="2243430" y="676070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3C7B-FF91-408C-8CDD-2E0CA8981899}">
      <dsp:nvSpPr>
        <dsp:cNvPr id="0" name=""/>
        <dsp:cNvSpPr/>
      </dsp:nvSpPr>
      <dsp:spPr>
        <a:xfrm>
          <a:off x="2400125" y="963344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E5B59-2669-4041-B40C-4E600D23BDFA}">
      <dsp:nvSpPr>
        <dsp:cNvPr id="0" name=""/>
        <dsp:cNvSpPr/>
      </dsp:nvSpPr>
      <dsp:spPr>
        <a:xfrm>
          <a:off x="1042101" y="414912"/>
          <a:ext cx="479678" cy="479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3BCAA-3C30-4C34-92FC-E2AF091E8153}">
      <dsp:nvSpPr>
        <dsp:cNvPr id="0" name=""/>
        <dsp:cNvSpPr/>
      </dsp:nvSpPr>
      <dsp:spPr>
        <a:xfrm>
          <a:off x="23584" y="1407313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1D834-71AE-4A0E-BBE3-648F3D2F2B9D}">
      <dsp:nvSpPr>
        <dsp:cNvPr id="0" name=""/>
        <dsp:cNvSpPr/>
      </dsp:nvSpPr>
      <dsp:spPr>
        <a:xfrm>
          <a:off x="180279" y="1642356"/>
          <a:ext cx="293136" cy="293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78EA-CBB7-4074-BC62-0454323FF986}">
      <dsp:nvSpPr>
        <dsp:cNvPr id="0" name=""/>
        <dsp:cNvSpPr/>
      </dsp:nvSpPr>
      <dsp:spPr>
        <a:xfrm>
          <a:off x="572016" y="1851282"/>
          <a:ext cx="426380" cy="426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219AC-0650-437A-8713-E3C74B58A47A}">
      <dsp:nvSpPr>
        <dsp:cNvPr id="0" name=""/>
        <dsp:cNvSpPr/>
      </dsp:nvSpPr>
      <dsp:spPr>
        <a:xfrm>
          <a:off x="1120449" y="2190788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D35C-20E9-47F9-8815-E5F9EE52C2DB}">
      <dsp:nvSpPr>
        <dsp:cNvPr id="0" name=""/>
        <dsp:cNvSpPr/>
      </dsp:nvSpPr>
      <dsp:spPr>
        <a:xfrm>
          <a:off x="1224912" y="1851282"/>
          <a:ext cx="293136" cy="293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5BEBF-0C63-4885-961F-D985FF6DDCE4}">
      <dsp:nvSpPr>
        <dsp:cNvPr id="0" name=""/>
        <dsp:cNvSpPr/>
      </dsp:nvSpPr>
      <dsp:spPr>
        <a:xfrm>
          <a:off x="1486070" y="2216904"/>
          <a:ext cx="186541" cy="18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35382-A861-4052-8CF3-3D253661B9DD}">
      <dsp:nvSpPr>
        <dsp:cNvPr id="0" name=""/>
        <dsp:cNvSpPr/>
      </dsp:nvSpPr>
      <dsp:spPr>
        <a:xfrm>
          <a:off x="1721113" y="1799051"/>
          <a:ext cx="426380" cy="426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ED4C-18B6-4D6A-AE62-ED0E6C43994B}">
      <dsp:nvSpPr>
        <dsp:cNvPr id="0" name=""/>
        <dsp:cNvSpPr/>
      </dsp:nvSpPr>
      <dsp:spPr>
        <a:xfrm>
          <a:off x="2295661" y="1694587"/>
          <a:ext cx="293136" cy="293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39C3-5A6B-4705-8F35-5F21ECE24636}">
      <dsp:nvSpPr>
        <dsp:cNvPr id="0" name=""/>
        <dsp:cNvSpPr/>
      </dsp:nvSpPr>
      <dsp:spPr>
        <a:xfrm>
          <a:off x="2588798" y="466709"/>
          <a:ext cx="860901" cy="164355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F6A8-EFAD-4893-929D-874CDA51F0D5}">
      <dsp:nvSpPr>
        <dsp:cNvPr id="0" name=""/>
        <dsp:cNvSpPr/>
      </dsp:nvSpPr>
      <dsp:spPr>
        <a:xfrm>
          <a:off x="3293172" y="466709"/>
          <a:ext cx="860901" cy="164355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8BD09-6FF7-4C1A-A61F-09FEEFDE5D9E}">
      <dsp:nvSpPr>
        <dsp:cNvPr id="0" name=""/>
        <dsp:cNvSpPr/>
      </dsp:nvSpPr>
      <dsp:spPr>
        <a:xfrm>
          <a:off x="4801181" y="350112"/>
          <a:ext cx="1995725" cy="199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Intentional, cohesive portfolio of sustainable activities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093448" y="642379"/>
        <a:ext cx="1411191" cy="1411191"/>
      </dsp:txXfrm>
    </dsp:sp>
    <dsp:sp modelId="{9C02634E-37A4-4FDE-8169-95F0636DC677}">
      <dsp:nvSpPr>
        <dsp:cNvPr id="0" name=""/>
        <dsp:cNvSpPr/>
      </dsp:nvSpPr>
      <dsp:spPr>
        <a:xfrm>
          <a:off x="4177658" y="2395940"/>
          <a:ext cx="3289941" cy="144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Aligned with sustainability master plan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Resourced appropriately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Measured and communicated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Shared governance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Integration with curriculum and research – living laboratory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Serve.Learn.Sustain. (QEP)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177658" y="2395940"/>
        <a:ext cx="3289941" cy="144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5BD1-CA15-4E4B-8A5F-6BBDA0D1B9A5}" type="datetime1">
              <a:rPr lang="en-US" smtClean="0"/>
              <a:t>1/26/15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4CD-44AD-7A47-A600-3B8D57960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4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1881F-66EB-1C4D-B0AA-1D71531265B1}" type="datetime1">
              <a:rPr lang="en-US" smtClean="0"/>
              <a:t>1/26/15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CF65-BCF3-3343-A615-A188BC2FF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0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"/>
            <a:ext cx="9144000" cy="64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2" y="52260"/>
            <a:ext cx="2248750" cy="51851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2184400" y="3875012"/>
            <a:ext cx="695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10C4533-P1-0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t="111" r="1963" b="2759"/>
          <a:stretch/>
        </p:blipFill>
        <p:spPr>
          <a:xfrm>
            <a:off x="-25385" y="757575"/>
            <a:ext cx="3296294" cy="4957448"/>
          </a:xfrm>
          <a:prstGeom prst="rect">
            <a:avLst/>
          </a:prstGeom>
        </p:spPr>
      </p:pic>
      <p:sp>
        <p:nvSpPr>
          <p:cNvPr id="34" name="Freeform 33"/>
          <p:cNvSpPr>
            <a:spLocks/>
          </p:cNvSpPr>
          <p:nvPr/>
        </p:nvSpPr>
        <p:spPr bwMode="auto">
          <a:xfrm>
            <a:off x="-63500" y="4756174"/>
            <a:ext cx="9207500" cy="9578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8"/>
          <p:cNvSpPr>
            <a:spLocks noGrp="1"/>
          </p:cNvSpPr>
          <p:nvPr>
            <p:ph type="title"/>
          </p:nvPr>
        </p:nvSpPr>
        <p:spPr>
          <a:xfrm>
            <a:off x="457200" y="500963"/>
            <a:ext cx="8350864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idx="1"/>
          </p:nvPr>
        </p:nvSpPr>
        <p:spPr>
          <a:xfrm>
            <a:off x="457204" y="1603888"/>
            <a:ext cx="8350865" cy="29907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9144000" cy="64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0" y="4766756"/>
            <a:ext cx="9144000" cy="9578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31200" y="5444465"/>
            <a:ext cx="762000" cy="180408"/>
          </a:xfrm>
          <a:prstGeom prst="rect">
            <a:avLst/>
          </a:prstGeom>
        </p:spPr>
        <p:txBody>
          <a:bodyPr/>
          <a:lstStyle>
            <a:lvl1pPr algn="r">
              <a:defRPr sz="11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2" y="52260"/>
            <a:ext cx="2248750" cy="51851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bg2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001A31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001A31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001A31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001A31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rgbClr val="001A31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pace.gatech.edu/landscapeplan/assets/StormwaterMasterPlan-BasinA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0" y="5411591"/>
            <a:ext cx="3929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Arial"/>
                <a:cs typeface="Arial"/>
              </a:rPr>
              <a:t>Office of Campus Sustainability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507" y="1328232"/>
            <a:ext cx="6311024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 Black"/>
                <a:cs typeface="Arial Black"/>
              </a:rPr>
              <a:t>Sustainability – Energy &amp; More</a:t>
            </a:r>
            <a:endParaRPr lang="en-US" sz="28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666" y="2018012"/>
            <a:ext cx="291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C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EAS 3110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48851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Strategic</a:t>
            </a:r>
          </a:p>
          <a:p>
            <a:pPr lvl="1"/>
            <a:r>
              <a:rPr lang="en-US" dirty="0"/>
              <a:t>Enhance living, working and learning environment</a:t>
            </a:r>
          </a:p>
          <a:p>
            <a:pPr lvl="1"/>
            <a:r>
              <a:rPr lang="en-US" dirty="0"/>
              <a:t>Utilize the campus as a living, learning laboratory for student and faculty</a:t>
            </a:r>
          </a:p>
          <a:p>
            <a:r>
              <a:rPr lang="en-US" b="1" dirty="0"/>
              <a:t>Measurable</a:t>
            </a:r>
            <a:r>
              <a:rPr lang="en-US" dirty="0"/>
              <a:t> and </a:t>
            </a:r>
            <a:r>
              <a:rPr lang="en-US" b="1" i="1" dirty="0"/>
              <a:t>Actionable</a:t>
            </a:r>
          </a:p>
          <a:p>
            <a:pPr lvl="1"/>
            <a:r>
              <a:rPr lang="en-US" dirty="0"/>
              <a:t>Reduce energy use to 50% below 2007 levels, by 2040</a:t>
            </a:r>
          </a:p>
          <a:p>
            <a:pPr lvl="1"/>
            <a:r>
              <a:rPr lang="en-US" dirty="0"/>
              <a:t>Expand renewable energy use to 10% of energy consumed on campus by 2040</a:t>
            </a:r>
          </a:p>
          <a:p>
            <a:pPr lvl="1"/>
            <a:r>
              <a:rPr lang="en-US" dirty="0"/>
              <a:t>Be carbon neutral by 2050</a:t>
            </a:r>
          </a:p>
          <a:p>
            <a:pPr lvl="1"/>
            <a:r>
              <a:rPr lang="en-US" dirty="0"/>
              <a:t>Increase tree canopy by replacing aging trees</a:t>
            </a:r>
          </a:p>
          <a:p>
            <a:pPr lvl="1"/>
            <a:r>
              <a:rPr lang="en-US" dirty="0"/>
              <a:t>Increase water capture and reuse</a:t>
            </a:r>
          </a:p>
          <a:p>
            <a:pPr lvl="1"/>
            <a:r>
              <a:rPr lang="en-US" dirty="0"/>
              <a:t>Reduce water consumption</a:t>
            </a:r>
          </a:p>
          <a:p>
            <a:pPr lvl="1"/>
            <a:r>
              <a:rPr lang="en-US" dirty="0"/>
              <a:t>Reduce stormwater runoff by 50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American College and University Presidents’ </a:t>
            </a:r>
            <a:r>
              <a:rPr lang="en-US" sz="2000" dirty="0" smtClean="0"/>
              <a:t>Climate Commitment </a:t>
            </a:r>
            <a:r>
              <a:rPr lang="en-US" sz="2000" dirty="0"/>
              <a:t>(ACUPCC)</a:t>
            </a:r>
          </a:p>
          <a:p>
            <a:r>
              <a:rPr lang="en-US" sz="2000" dirty="0"/>
              <a:t>Sustainability Tracking Assessment and Rating System (STARS)</a:t>
            </a:r>
          </a:p>
          <a:p>
            <a:r>
              <a:rPr lang="en-US" sz="2000" dirty="0"/>
              <a:t>Leadership in Energy and Environmental Design (LEED)</a:t>
            </a:r>
          </a:p>
          <a:p>
            <a:r>
              <a:rPr lang="en-US" sz="2000" dirty="0"/>
              <a:t>Greenhouse Gas Inventory</a:t>
            </a:r>
          </a:p>
          <a:p>
            <a:r>
              <a:rPr lang="en-US" sz="2000" dirty="0"/>
              <a:t>APPA National 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 numCol="2">
            <a:normAutofit fontScale="55000" lnSpcReduction="20000"/>
          </a:bodyPr>
          <a:lstStyle/>
          <a:p>
            <a:r>
              <a:rPr lang="en-US" sz="3200" dirty="0"/>
              <a:t>Recycling</a:t>
            </a:r>
          </a:p>
          <a:p>
            <a:r>
              <a:rPr lang="en-US" sz="3200" dirty="0"/>
              <a:t>Waste avoidance</a:t>
            </a:r>
          </a:p>
          <a:p>
            <a:r>
              <a:rPr lang="en-US" sz="3200" dirty="0"/>
              <a:t>Composting</a:t>
            </a:r>
          </a:p>
          <a:p>
            <a:r>
              <a:rPr lang="en-US" sz="3200" dirty="0"/>
              <a:t>Locally sourcing food</a:t>
            </a:r>
          </a:p>
          <a:p>
            <a:r>
              <a:rPr lang="en-US" sz="3200" dirty="0"/>
              <a:t>Smart procurement</a:t>
            </a:r>
          </a:p>
          <a:p>
            <a:r>
              <a:rPr lang="en-US" sz="3200" dirty="0"/>
              <a:t>Campus transportation</a:t>
            </a:r>
          </a:p>
          <a:p>
            <a:r>
              <a:rPr lang="en-US" sz="3200" dirty="0"/>
              <a:t>Bicycle-friendliness</a:t>
            </a:r>
          </a:p>
          <a:p>
            <a:r>
              <a:rPr lang="en-US" sz="3200" dirty="0"/>
              <a:t>Earth Day</a:t>
            </a:r>
          </a:p>
          <a:p>
            <a:r>
              <a:rPr lang="en-US" sz="3200" dirty="0"/>
              <a:t>Tech Beautification Day</a:t>
            </a:r>
          </a:p>
          <a:p>
            <a:r>
              <a:rPr lang="en-US" sz="3200" dirty="0"/>
              <a:t>Cisterns</a:t>
            </a:r>
          </a:p>
          <a:p>
            <a:r>
              <a:rPr lang="en-US" sz="3200" dirty="0"/>
              <a:t>Landscape management</a:t>
            </a:r>
          </a:p>
          <a:p>
            <a:r>
              <a:rPr lang="en-US" sz="3200" dirty="0"/>
              <a:t>Tree canopy development</a:t>
            </a:r>
          </a:p>
          <a:p>
            <a:r>
              <a:rPr lang="en-US" sz="3200" dirty="0"/>
              <a:t>Energy development (photovoltaic, geothermal)</a:t>
            </a:r>
          </a:p>
          <a:p>
            <a:r>
              <a:rPr lang="en-US" sz="3200" dirty="0"/>
              <a:t>Energy conservation</a:t>
            </a:r>
          </a:p>
          <a:p>
            <a:r>
              <a:rPr lang="en-US" sz="3200" dirty="0"/>
              <a:t>Energy revolving fund</a:t>
            </a:r>
          </a:p>
          <a:p>
            <a:r>
              <a:rPr lang="en-US" sz="3200" dirty="0"/>
              <a:t>Research and modeling of infrastructure</a:t>
            </a:r>
          </a:p>
          <a:p>
            <a:r>
              <a:rPr lang="en-US" sz="3200" dirty="0"/>
              <a:t>Smart metering</a:t>
            </a:r>
          </a:p>
          <a:p>
            <a:r>
              <a:rPr lang="en-US" sz="3200" dirty="0"/>
              <a:t>Smart lighting</a:t>
            </a:r>
          </a:p>
          <a:p>
            <a:r>
              <a:rPr lang="en-US" sz="3200" dirty="0"/>
              <a:t>Stormwater management planning</a:t>
            </a:r>
          </a:p>
          <a:p>
            <a:r>
              <a:rPr lang="en-US" sz="3200" dirty="0"/>
              <a:t>Responsible building design</a:t>
            </a:r>
          </a:p>
          <a:p>
            <a:r>
              <a:rPr lang="en-US" sz="3200" dirty="0"/>
              <a:t>…. </a:t>
            </a:r>
            <a:r>
              <a:rPr lang="en-US" sz="3200" i="1" dirty="0"/>
              <a:t>And more!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Broad Spectrum of Activities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483396"/>
            <a:ext cx="8350865" cy="3323039"/>
          </a:xfrm>
          <a:prstGeom prst="rect">
            <a:avLst/>
          </a:prstGeom>
        </p:spPr>
        <p:txBody>
          <a:bodyPr numCol="1">
            <a:noAutofit/>
          </a:bodyPr>
          <a:lstStyle/>
          <a:p>
            <a:r>
              <a:rPr lang="en-US" sz="1100" dirty="0"/>
              <a:t>Energy – 623 kW of photovoltaic energy development</a:t>
            </a:r>
          </a:p>
          <a:p>
            <a:r>
              <a:rPr lang="en-US" sz="1100" dirty="0"/>
              <a:t>Landscaping – nearly 12,000 trees over 400+ acres in an urban environment</a:t>
            </a:r>
          </a:p>
          <a:p>
            <a:r>
              <a:rPr lang="en-US" sz="1100" dirty="0"/>
              <a:t>Water –</a:t>
            </a:r>
          </a:p>
          <a:p>
            <a:pPr lvl="1"/>
            <a:r>
              <a:rPr lang="en-US" sz="900" dirty="0"/>
              <a:t>2.25 million gallons of storage for stormwater management</a:t>
            </a:r>
          </a:p>
          <a:p>
            <a:pPr lvl="1"/>
            <a:r>
              <a:rPr lang="en-US" sz="900" dirty="0"/>
              <a:t>Trayless dining reduces water use by 31,500 gal / wk</a:t>
            </a:r>
          </a:p>
          <a:p>
            <a:pPr lvl="1"/>
            <a:r>
              <a:rPr lang="en-US" sz="900" dirty="0"/>
              <a:t>92% of toilets use 1.6GPM or less</a:t>
            </a:r>
          </a:p>
          <a:p>
            <a:r>
              <a:rPr lang="en-US" sz="1100" dirty="0"/>
              <a:t>Food Sourcing – over 35% of produce purchases considered local</a:t>
            </a:r>
          </a:p>
          <a:p>
            <a:pPr lvl="1"/>
            <a:r>
              <a:rPr lang="en-US" sz="900" dirty="0"/>
              <a:t>Local farmers market regularly held on campus</a:t>
            </a:r>
          </a:p>
          <a:p>
            <a:r>
              <a:rPr lang="en-US" sz="1100" dirty="0"/>
              <a:t>Community –</a:t>
            </a:r>
          </a:p>
          <a:p>
            <a:pPr lvl="1"/>
            <a:r>
              <a:rPr lang="en-US" sz="900" dirty="0"/>
              <a:t>In 3 shifts, Campus Kitchen turned leftovers into 500 meals for local shelters / food banks</a:t>
            </a:r>
          </a:p>
          <a:p>
            <a:pPr lvl="1"/>
            <a:r>
              <a:rPr lang="en-US" sz="900" dirty="0"/>
              <a:t>Student Center Herb Garden yield used by Dining Services</a:t>
            </a:r>
          </a:p>
          <a:p>
            <a:r>
              <a:rPr lang="en-US" sz="1100" dirty="0"/>
              <a:t>Physical Design – 125 sq. ft. of LEED space / student</a:t>
            </a:r>
          </a:p>
          <a:p>
            <a:pPr lvl="1"/>
            <a:r>
              <a:rPr lang="en-US" sz="900" dirty="0"/>
              <a:t>Nearly 500k gsf at Platinum, 1.7M at Gold, and 325K at Silver</a:t>
            </a:r>
          </a:p>
          <a:p>
            <a:pPr lvl="1"/>
            <a:r>
              <a:rPr lang="en-US" sz="900" dirty="0"/>
              <a:t>LEED Certified Master Site</a:t>
            </a:r>
          </a:p>
          <a:p>
            <a:r>
              <a:rPr lang="en-US" sz="1100" dirty="0"/>
              <a:t>Travel / Transport – 35% of campus commuters use alternative transportation options</a:t>
            </a:r>
          </a:p>
          <a:p>
            <a:pPr lvl="1"/>
            <a:r>
              <a:rPr lang="en-US" sz="900" dirty="0"/>
              <a:t>130 are permitted electric vehicle (EV) drivers, with 33 charging stations</a:t>
            </a:r>
          </a:p>
          <a:p>
            <a:r>
              <a:rPr lang="en-US" sz="1100" dirty="0"/>
              <a:t>Waste Management –</a:t>
            </a:r>
          </a:p>
          <a:p>
            <a:pPr lvl="1"/>
            <a:r>
              <a:rPr lang="en-US" sz="900" dirty="0"/>
              <a:t>965 tons of waste diversion in 2013</a:t>
            </a:r>
          </a:p>
          <a:p>
            <a:pPr lvl="1"/>
            <a:r>
              <a:rPr lang="en-US" sz="900" dirty="0"/>
              <a:t>Game Day Recycling Program diverted 120 tons from landfill and involved more than 1,000 volunteers from inception in 2008 to 9/30/14</a:t>
            </a:r>
          </a:p>
          <a:p>
            <a:pPr lvl="1"/>
            <a:r>
              <a:rPr lang="en-US" sz="900" dirty="0" smtClean="0"/>
              <a:t>In </a:t>
            </a:r>
            <a:r>
              <a:rPr lang="en-US" sz="900" dirty="0"/>
              <a:t>6 months, Dining Services diverted 78 tons of compost from the landfill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Where We Are &amp; Where We Are Going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2570959"/>
              </p:ext>
            </p:extLst>
          </p:nvPr>
        </p:nvGraphicFramePr>
        <p:xfrm>
          <a:off x="1165860" y="1174212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47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647988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2004 Campus Master Plan:</a:t>
            </a:r>
          </a:p>
          <a:p>
            <a:pPr lvl="1"/>
            <a:r>
              <a:rPr lang="en-US" sz="1800" dirty="0"/>
              <a:t>Return campus to 1950 stormwater levels </a:t>
            </a:r>
          </a:p>
          <a:p>
            <a:pPr lvl="1"/>
            <a:r>
              <a:rPr lang="en-US" sz="1800" dirty="0"/>
              <a:t>~50% reduction to 2004 levels</a:t>
            </a:r>
          </a:p>
          <a:p>
            <a:pPr marL="0" indent="0">
              <a:buNone/>
            </a:pPr>
            <a:r>
              <a:rPr lang="en-US" sz="2000" i="1" dirty="0"/>
              <a:t>Changing the equation: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Example: Stormwater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89" y="3141726"/>
            <a:ext cx="6000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Water-Energy Nexus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20" y="1330216"/>
            <a:ext cx="4670716" cy="38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504" y="5175504"/>
            <a:ext cx="5003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</a:t>
            </a:r>
            <a:r>
              <a:rPr lang="en-US" sz="800" dirty="0">
                <a:solidFill>
                  <a:schemeClr val="bg1"/>
                </a:solidFill>
              </a:rPr>
              <a:t>of Energy http://energy.gov/articles/ensuring-resiliency-our-future-water-and-energy-systems</a:t>
            </a:r>
          </a:p>
        </p:txBody>
      </p:sp>
    </p:spTree>
    <p:extLst>
      <p:ext uri="{BB962C8B-B14F-4D97-AF65-F5344CB8AC3E}">
        <p14:creationId xmlns:p14="http://schemas.microsoft.com/office/powerpoint/2010/main" val="245219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Stormwater Master Plan: Flow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1332946"/>
            <a:ext cx="7254240" cy="40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4528" y="5289203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Source: Capital Planning &amp; Space Management, Jason Gregory</a:t>
            </a:r>
          </a:p>
          <a:p>
            <a:r>
              <a:rPr lang="en-US" sz="1200" dirty="0" smtClean="0"/>
              <a:t>Stormwater Master Plan: </a:t>
            </a:r>
            <a:r>
              <a:rPr lang="en-US" sz="1200" dirty="0" smtClean="0">
                <a:hlinkClick r:id="rId3"/>
              </a:rPr>
              <a:t>http://www.space.gatech.edu/landscapeplan/assets/StormwaterMasterPlan-BasinA.pdf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12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2" y="1226820"/>
            <a:ext cx="6573416" cy="38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Multi-year, multi-project approach</a:t>
            </a:r>
          </a:p>
          <a:p>
            <a:r>
              <a:rPr lang="en-US" dirty="0"/>
              <a:t>Have 2.25 million gallons of stormwater storage capacity – </a:t>
            </a:r>
            <a:r>
              <a:rPr lang="en-US" i="1" dirty="0"/>
              <a:t>and counting</a:t>
            </a:r>
          </a:p>
          <a:p>
            <a:r>
              <a:rPr lang="en-US" dirty="0" smtClean="0"/>
              <a:t>Non-potable </a:t>
            </a:r>
            <a:r>
              <a:rPr lang="en-US" dirty="0"/>
              <a:t>water </a:t>
            </a:r>
            <a:r>
              <a:rPr lang="en-US" dirty="0" smtClean="0"/>
              <a:t>use in CULC</a:t>
            </a:r>
          </a:p>
          <a:p>
            <a:pPr lvl="1"/>
            <a:r>
              <a:rPr lang="en-US" dirty="0" smtClean="0"/>
              <a:t>Toilet flushing</a:t>
            </a:r>
          </a:p>
          <a:p>
            <a:pPr lvl="1"/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Achieving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context for sustainability @ GT</a:t>
            </a:r>
          </a:p>
          <a:p>
            <a:r>
              <a:rPr lang="en-US" dirty="0" smtClean="0"/>
              <a:t>Share </a:t>
            </a:r>
            <a:r>
              <a:rPr lang="en-US" dirty="0"/>
              <a:t>updates</a:t>
            </a:r>
          </a:p>
          <a:p>
            <a:pPr lvl="1"/>
            <a:r>
              <a:rPr lang="en-US" dirty="0"/>
              <a:t>Campus sustainability – approach and initiatives</a:t>
            </a:r>
          </a:p>
          <a:p>
            <a:pPr lvl="1"/>
            <a:r>
              <a:rPr lang="en-US" dirty="0"/>
              <a:t> Energy usage and conservation</a:t>
            </a:r>
          </a:p>
          <a:p>
            <a:r>
              <a:rPr lang="en-US" dirty="0"/>
              <a:t>Discuss!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Objectives for Today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380" y="2217420"/>
            <a:ext cx="474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Mike Leasure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Energy: What is Happening @ GT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3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Do we have data on campus electricity consumption through time?</a:t>
            </a:r>
          </a:p>
          <a:p>
            <a:r>
              <a:rPr lang="en-US" dirty="0"/>
              <a:t>What types of energy sources fuel the electricity from GP, % natural gas, % these trending in recent years?</a:t>
            </a:r>
          </a:p>
          <a:p>
            <a:r>
              <a:rPr lang="en-US" dirty="0"/>
              <a:t>What's the difference in energy consumption between a LEEDS-certified building (Klaus?) vs a non-LEEDS building?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Notes from Kim on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6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Office of Campus Sustainability</a:t>
            </a:r>
            <a:endParaRPr lang="en-US" dirty="0"/>
          </a:p>
          <a:p>
            <a:pPr lvl="1"/>
            <a:r>
              <a:rPr lang="en-US" dirty="0" smtClean="0"/>
              <a:t>Anne Rogers</a:t>
            </a:r>
          </a:p>
          <a:p>
            <a:pPr lvl="1"/>
            <a:r>
              <a:rPr lang="en-US" dirty="0" smtClean="0"/>
              <a:t>JulieAnne Williamson</a:t>
            </a:r>
            <a:endParaRPr lang="en-US" dirty="0"/>
          </a:p>
          <a:p>
            <a:r>
              <a:rPr lang="en-US" dirty="0" smtClean="0"/>
              <a:t>Office of Facilities Management</a:t>
            </a:r>
          </a:p>
          <a:p>
            <a:pPr lvl="1"/>
            <a:r>
              <a:rPr lang="en-US" dirty="0" smtClean="0"/>
              <a:t>Michael Leasure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1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Includes Education, Research, Practice</a:t>
            </a:r>
            <a:endParaRPr lang="en-US" dirty="0"/>
          </a:p>
          <a:p>
            <a:r>
              <a:rPr lang="en-US" dirty="0" smtClean="0"/>
              <a:t>Definition from QEP:</a:t>
            </a:r>
          </a:p>
          <a:p>
            <a:pPr lvl="1"/>
            <a:r>
              <a:rPr lang="en-US" sz="2400" dirty="0"/>
              <a:t>Sustainability is </a:t>
            </a:r>
            <a:r>
              <a:rPr lang="en-US" sz="2400" b="1" dirty="0"/>
              <a:t>“</a:t>
            </a:r>
            <a:r>
              <a:rPr lang="en-US" sz="2400" b="1" i="1" dirty="0"/>
              <a:t>transforming our ways of living to maximize the chances that environmental and social conditions will indefinitely support human security, wellbeing, and health</a:t>
            </a:r>
            <a:r>
              <a:rPr lang="en-US" sz="2400" b="1" dirty="0"/>
              <a:t>.”</a:t>
            </a:r>
          </a:p>
          <a:p>
            <a:pPr marL="448056" lvl="1" indent="0">
              <a:buNone/>
            </a:pPr>
            <a:r>
              <a:rPr lang="en-US" sz="2400" dirty="0"/>
              <a:t>   </a:t>
            </a:r>
            <a:r>
              <a:rPr lang="en-US" sz="1600" i="1" dirty="0"/>
              <a:t>McMichael, Butler &amp; Folke, 2003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Sustainability @ GT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635796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/>
              <a:t>It requires </a:t>
            </a:r>
            <a:r>
              <a:rPr lang="en-US" sz="2400" b="1" dirty="0"/>
              <a:t>partnership between academics, research, and practice</a:t>
            </a:r>
            <a:r>
              <a:rPr lang="en-US" sz="2400" dirty="0"/>
              <a:t> to </a:t>
            </a:r>
            <a:r>
              <a:rPr lang="en-US" sz="2400" b="1" dirty="0"/>
              <a:t>create the environment for success</a:t>
            </a:r>
            <a:r>
              <a:rPr lang="en-US" sz="2400" dirty="0"/>
              <a:t>.</a:t>
            </a:r>
          </a:p>
          <a:p>
            <a:pPr marL="36576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Holistic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44" y="2505267"/>
            <a:ext cx="4273296" cy="276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15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293620" y="2103120"/>
            <a:ext cx="4861560" cy="332224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r>
              <a:rPr lang="en-US" b="1" u="sng" dirty="0" smtClean="0">
                <a:ln w="76200">
                  <a:noFill/>
                </a:ln>
                <a:solidFill>
                  <a:schemeClr val="bg1"/>
                </a:solidFill>
              </a:rPr>
              <a:t>Community</a:t>
            </a:r>
            <a:endParaRPr lang="en-US" b="1" u="sng" dirty="0">
              <a:ln w="762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509127"/>
            <a:ext cx="8350865" cy="15422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000" b="1" dirty="0" smtClean="0"/>
              <a:t>Our role: </a:t>
            </a:r>
            <a:r>
              <a:rPr lang="en-US" sz="2000" dirty="0" smtClean="0"/>
              <a:t>to help coordinate the agenda for “Practice”, and relationships with Academic, Community (student, faculty, staff, visitor), and Research partners.</a:t>
            </a:r>
            <a:endParaRPr lang="en-US" sz="2000" dirty="0"/>
          </a:p>
          <a:p>
            <a:pPr marL="36576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Office of Campus Sustainability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80" y="2574713"/>
            <a:ext cx="3125470" cy="26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40492" y="2709046"/>
            <a:ext cx="14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Academics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1121" y="4610392"/>
            <a:ext cx="14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15" y="4610392"/>
            <a:ext cx="14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Practice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199" y="1509126"/>
            <a:ext cx="8350865" cy="33230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600" dirty="0" smtClean="0"/>
              <a:t>There are so many aspects of sustainability, each with multiple programs and goals…</a:t>
            </a:r>
            <a:endParaRPr lang="en-US" sz="1600" dirty="0"/>
          </a:p>
          <a:p>
            <a:pPr marL="36576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More than “Being Green”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8" y="2007050"/>
            <a:ext cx="4693603" cy="3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 200 sustainability-focused courses</a:t>
            </a:r>
          </a:p>
          <a:p>
            <a:pPr marL="36576" indent="0">
              <a:buNone/>
            </a:pPr>
            <a:r>
              <a:rPr lang="en-US" dirty="0"/>
              <a:t>    spanning every college</a:t>
            </a:r>
          </a:p>
          <a:p>
            <a:r>
              <a:rPr lang="en-US" dirty="0"/>
              <a:t>Goal: every student will take at least one</a:t>
            </a:r>
          </a:p>
          <a:p>
            <a:pPr marL="36576" indent="0">
              <a:buNone/>
            </a:pPr>
            <a:r>
              <a:rPr lang="en-US" dirty="0"/>
              <a:t>    sustainability-focused course</a:t>
            </a:r>
          </a:p>
          <a:p>
            <a:r>
              <a:rPr lang="en-US" dirty="0"/>
              <a:t>Strategic Goal: to graduate good global</a:t>
            </a:r>
          </a:p>
          <a:p>
            <a:pPr marL="36576" indent="0">
              <a:buNone/>
            </a:pPr>
            <a:r>
              <a:rPr lang="en-US" dirty="0"/>
              <a:t>    citizens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Academics and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4" y="1782100"/>
            <a:ext cx="8350865" cy="3323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Starts with integrated planning</a:t>
            </a:r>
          </a:p>
          <a:p>
            <a:pPr lvl="1"/>
            <a:r>
              <a:rPr lang="en-US" dirty="0"/>
              <a:t>Georgia Tech Strategic Plan, Campus Master Plan</a:t>
            </a:r>
          </a:p>
          <a:p>
            <a:r>
              <a:rPr lang="en-US" dirty="0"/>
              <a:t>Requires shared goals and real measures</a:t>
            </a:r>
          </a:p>
          <a:p>
            <a:pPr lvl="1"/>
            <a:r>
              <a:rPr lang="en-US" dirty="0"/>
              <a:t>ACUPCC Climate Action Plan</a:t>
            </a:r>
          </a:p>
          <a:p>
            <a:r>
              <a:rPr lang="en-US" dirty="0"/>
              <a:t>Infuses planning and operations at all levels</a:t>
            </a:r>
          </a:p>
          <a:p>
            <a:pPr lvl="1"/>
            <a:r>
              <a:rPr lang="en-US" dirty="0"/>
              <a:t>Landscape Master Plan, Tree Campus USA</a:t>
            </a:r>
          </a:p>
          <a:p>
            <a:pPr lvl="1"/>
            <a:r>
              <a:rPr lang="en-US" dirty="0"/>
              <a:t> Stormwater Master Plan</a:t>
            </a:r>
          </a:p>
          <a:p>
            <a:pPr lvl="1"/>
            <a:r>
              <a:rPr lang="en-US" dirty="0"/>
              <a:t>… and more!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626"/>
            <a:ext cx="8350864" cy="952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Putting Concepts into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5409679"/>
            <a:ext cx="762000" cy="200453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5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1123</TotalTime>
  <Words>927</Words>
  <Application>Microsoft Macintosh PowerPoint</Application>
  <PresentationFormat>On-screen Show (16:10)</PresentationFormat>
  <Paragraphs>164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PowerPoint Presentation</vt:lpstr>
      <vt:lpstr>Objectives for Today</vt:lpstr>
      <vt:lpstr>Presenters</vt:lpstr>
      <vt:lpstr>Sustainability @ GT</vt:lpstr>
      <vt:lpstr>Holistic Approach</vt:lpstr>
      <vt:lpstr>Office of Campus Sustainability</vt:lpstr>
      <vt:lpstr>More than “Being Green”</vt:lpstr>
      <vt:lpstr>Academics and Research</vt:lpstr>
      <vt:lpstr>Putting Concepts into Practice</vt:lpstr>
      <vt:lpstr>Goals</vt:lpstr>
      <vt:lpstr>Measures</vt:lpstr>
      <vt:lpstr>Broad Spectrum of Activities</vt:lpstr>
      <vt:lpstr>Quick Facts</vt:lpstr>
      <vt:lpstr>Where We Are &amp; Where We Are Going</vt:lpstr>
      <vt:lpstr>Example: Stormwater Goals</vt:lpstr>
      <vt:lpstr>The Water-Energy Nexus</vt:lpstr>
      <vt:lpstr>Stormwater Master Plan: Flow Diagram</vt:lpstr>
      <vt:lpstr>Elements</vt:lpstr>
      <vt:lpstr>Achieving Results</vt:lpstr>
      <vt:lpstr>PowerPoint Presentation</vt:lpstr>
      <vt:lpstr>Energy: What is Happening @ GT</vt:lpstr>
      <vt:lpstr>Notes from Kim on Content</vt:lpstr>
    </vt:vector>
  </TitlesOfParts>
  <Company>College of Computing at Georgia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Giles</dc:creator>
  <cp:lastModifiedBy>User</cp:lastModifiedBy>
  <cp:revision>72</cp:revision>
  <dcterms:created xsi:type="dcterms:W3CDTF">2012-07-02T23:14:32Z</dcterms:created>
  <dcterms:modified xsi:type="dcterms:W3CDTF">2015-01-26T19:18:26Z</dcterms:modified>
</cp:coreProperties>
</file>