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96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4" r:id="rId15"/>
    <p:sldId id="287" r:id="rId16"/>
    <p:sldId id="288" r:id="rId17"/>
    <p:sldId id="282" r:id="rId18"/>
    <p:sldId id="283" r:id="rId19"/>
    <p:sldId id="281" r:id="rId20"/>
    <p:sldId id="280" r:id="rId21"/>
    <p:sldId id="279" r:id="rId22"/>
    <p:sldId id="276" r:id="rId23"/>
    <p:sldId id="275" r:id="rId24"/>
    <p:sldId id="284" r:id="rId25"/>
    <p:sldId id="289" r:id="rId26"/>
    <p:sldId id="278" r:id="rId27"/>
    <p:sldId id="277" r:id="rId28"/>
    <p:sldId id="286" r:id="rId29"/>
    <p:sldId id="271" r:id="rId30"/>
    <p:sldId id="274" r:id="rId31"/>
    <p:sldId id="273" r:id="rId32"/>
    <p:sldId id="299" r:id="rId33"/>
    <p:sldId id="290" r:id="rId34"/>
    <p:sldId id="301" r:id="rId35"/>
    <p:sldId id="302" r:id="rId36"/>
    <p:sldId id="291" r:id="rId37"/>
    <p:sldId id="292" r:id="rId38"/>
    <p:sldId id="293" r:id="rId39"/>
    <p:sldId id="294" r:id="rId40"/>
    <p:sldId id="295" r:id="rId41"/>
    <p:sldId id="298" r:id="rId42"/>
    <p:sldId id="300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9" autoAdjust="0"/>
    <p:restoredTop sz="86355" autoAdjust="0"/>
  </p:normalViewPr>
  <p:slideViewPr>
    <p:cSldViewPr>
      <p:cViewPr>
        <p:scale>
          <a:sx n="70" d="100"/>
          <a:sy n="70" d="100"/>
        </p:scale>
        <p:origin x="6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C391A-240D-4AE6-AC54-F775AD3CDDE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9331-04C9-4381-B44F-32F1130A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9331-04C9-4381-B44F-32F1130ACD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537DEF-E81F-4E28-848C-1D2E2D52833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F8D94B-5F51-4D3E-AAE2-49C78EC26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roitedison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Impacts of Transportation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962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Spring 2015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smtClean="0"/>
              <a:t>Michael Rodgers</a:t>
            </a:r>
            <a:r>
              <a:rPr lang="en-US" dirty="0" smtClean="0"/>
              <a:t>, Deputy Director</a:t>
            </a:r>
          </a:p>
          <a:p>
            <a:r>
              <a:rPr lang="en-US" dirty="0" smtClean="0"/>
              <a:t>National Center for Transportation Systems Productivity and Management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School of Civil and Environmental Engineering</a:t>
            </a:r>
          </a:p>
          <a:p>
            <a:r>
              <a:rPr lang="en-US" dirty="0" smtClean="0"/>
              <a:t>Georgia Institute of Technology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5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Atlanta Heat Island</a:t>
            </a:r>
            <a:endParaRPr lang="en-US" dirty="0"/>
          </a:p>
        </p:txBody>
      </p:sp>
      <p:pic>
        <p:nvPicPr>
          <p:cNvPr id="4098" name="Picture 2" descr="http://www.ejrc.cau.edu/images/hea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7626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Atlanta Heat Island</a:t>
            </a:r>
            <a:endParaRPr lang="en-US" dirty="0"/>
          </a:p>
        </p:txBody>
      </p:sp>
      <p:pic>
        <p:nvPicPr>
          <p:cNvPr id="5122" name="Picture 2" descr="http://www.ejrc.cau.edu/images/hea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524000"/>
            <a:ext cx="57626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Atlanta Heat Island</a:t>
            </a:r>
            <a:endParaRPr lang="en-US" dirty="0"/>
          </a:p>
        </p:txBody>
      </p:sp>
      <p:pic>
        <p:nvPicPr>
          <p:cNvPr id="6146" name="Picture 2" descr="http://www.ejrc.cau.edu/images/hea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7626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Atlanta Heat Island</a:t>
            </a:r>
            <a:endParaRPr lang="en-US" dirty="0"/>
          </a:p>
        </p:txBody>
      </p:sp>
      <p:pic>
        <p:nvPicPr>
          <p:cNvPr id="7170" name="Picture 2" descr="http://www.ejrc.cau.edu/images/heat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1600200"/>
            <a:ext cx="57626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Atlanta Downtown Thermal Image</a:t>
            </a:r>
            <a:endParaRPr lang="en-US" dirty="0"/>
          </a:p>
        </p:txBody>
      </p:sp>
      <p:pic>
        <p:nvPicPr>
          <p:cNvPr id="3074" name="Picture 2" descr="Urban Heat Island NASA Atlanta Georgia Hot-L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75" y="1438298"/>
            <a:ext cx="7010400" cy="49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1140" y="5954798"/>
            <a:ext cx="103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Ozone (NAAQS and NSPS)</a:t>
            </a:r>
          </a:p>
          <a:p>
            <a:pPr lvl="1"/>
            <a:r>
              <a:rPr lang="en-US" dirty="0" smtClean="0"/>
              <a:t>VOC</a:t>
            </a:r>
          </a:p>
          <a:p>
            <a:pPr lvl="1"/>
            <a:r>
              <a:rPr lang="en-US" dirty="0" smtClean="0"/>
              <a:t>Nitrogen Oxides</a:t>
            </a:r>
          </a:p>
          <a:p>
            <a:r>
              <a:rPr lang="en-US" dirty="0" smtClean="0"/>
              <a:t>Sulfur Dioxide</a:t>
            </a:r>
          </a:p>
          <a:p>
            <a:r>
              <a:rPr lang="en-US" dirty="0" smtClean="0"/>
              <a:t>Carbon Monoxide</a:t>
            </a:r>
          </a:p>
          <a:p>
            <a:r>
              <a:rPr lang="en-US" dirty="0" smtClean="0"/>
              <a:t>Particulate Matter</a:t>
            </a:r>
          </a:p>
          <a:p>
            <a:pPr lvl="1"/>
            <a:r>
              <a:rPr lang="en-US" dirty="0" smtClean="0"/>
              <a:t>Total Suspended Particulates</a:t>
            </a:r>
          </a:p>
          <a:p>
            <a:pPr lvl="1"/>
            <a:r>
              <a:rPr lang="en-US" dirty="0" smtClean="0"/>
              <a:t>PM10</a:t>
            </a:r>
          </a:p>
          <a:p>
            <a:pPr lvl="1"/>
            <a:r>
              <a:rPr lang="en-US" dirty="0" smtClean="0"/>
              <a:t>PM2.5</a:t>
            </a:r>
          </a:p>
          <a:p>
            <a:r>
              <a:rPr lang="en-US" dirty="0" smtClean="0"/>
              <a:t>Nitrogen Dioxide</a:t>
            </a:r>
          </a:p>
          <a:p>
            <a:r>
              <a:rPr lang="en-US" dirty="0" smtClean="0"/>
              <a:t>Lead</a:t>
            </a:r>
          </a:p>
          <a:p>
            <a:r>
              <a:rPr lang="en-US" i="1" dirty="0" smtClean="0"/>
              <a:t>HAPS (NESHAP)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70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Pollutants</a:t>
            </a:r>
          </a:p>
          <a:p>
            <a:pPr lvl="1"/>
            <a:r>
              <a:rPr lang="en-US" dirty="0" smtClean="0"/>
              <a:t>Emitted </a:t>
            </a:r>
            <a:r>
              <a:rPr lang="en-US" i="1" dirty="0" smtClean="0"/>
              <a:t>into</a:t>
            </a:r>
            <a:r>
              <a:rPr lang="en-US" dirty="0" smtClean="0"/>
              <a:t> the Atmosphere </a:t>
            </a:r>
          </a:p>
          <a:p>
            <a:pPr lvl="1"/>
            <a:r>
              <a:rPr lang="en-US" dirty="0" smtClean="0"/>
              <a:t>Always diminish in concentration with distance from the source</a:t>
            </a:r>
          </a:p>
          <a:p>
            <a:pPr lvl="1"/>
            <a:r>
              <a:rPr lang="en-US" dirty="0" smtClean="0"/>
              <a:t>Examples: lead, HAPS</a:t>
            </a:r>
          </a:p>
          <a:p>
            <a:r>
              <a:rPr lang="en-US" dirty="0" smtClean="0"/>
              <a:t>Secondary Pollutants</a:t>
            </a:r>
          </a:p>
          <a:p>
            <a:pPr lvl="1"/>
            <a:r>
              <a:rPr lang="en-US" dirty="0" smtClean="0"/>
              <a:t>Formed </a:t>
            </a:r>
            <a:r>
              <a:rPr lang="en-US" i="1" dirty="0" smtClean="0"/>
              <a:t>within</a:t>
            </a:r>
            <a:r>
              <a:rPr lang="en-US" dirty="0" smtClean="0"/>
              <a:t> the Atmosphere</a:t>
            </a:r>
          </a:p>
          <a:p>
            <a:pPr lvl="1"/>
            <a:r>
              <a:rPr lang="en-US" dirty="0" smtClean="0"/>
              <a:t>Normally reach maximum concentration at some distance from the source</a:t>
            </a:r>
          </a:p>
          <a:p>
            <a:pPr lvl="1"/>
            <a:r>
              <a:rPr lang="en-US" dirty="0" smtClean="0"/>
              <a:t>Examples: ozone,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On Road</a:t>
            </a:r>
          </a:p>
          <a:p>
            <a:pPr lvl="1"/>
            <a:r>
              <a:rPr lang="en-US" dirty="0" smtClean="0"/>
              <a:t>Passenger Vehicles</a:t>
            </a:r>
          </a:p>
          <a:p>
            <a:pPr lvl="2"/>
            <a:r>
              <a:rPr lang="en-US" dirty="0" smtClean="0"/>
              <a:t>Cars</a:t>
            </a:r>
          </a:p>
          <a:p>
            <a:pPr lvl="2"/>
            <a:r>
              <a:rPr lang="en-US" dirty="0" smtClean="0"/>
              <a:t>Vans</a:t>
            </a:r>
          </a:p>
          <a:p>
            <a:pPr lvl="2"/>
            <a:r>
              <a:rPr lang="en-US" dirty="0" smtClean="0"/>
              <a:t>Light Duty Trucks and SUVs</a:t>
            </a:r>
          </a:p>
          <a:p>
            <a:pPr lvl="1"/>
            <a:r>
              <a:rPr lang="en-US" dirty="0" smtClean="0"/>
              <a:t>Medium and Heavy Duty Trucks</a:t>
            </a:r>
          </a:p>
          <a:p>
            <a:pPr lvl="1"/>
            <a:r>
              <a:rPr lang="en-US" dirty="0" smtClean="0"/>
              <a:t>Motorcycles</a:t>
            </a:r>
          </a:p>
          <a:p>
            <a:r>
              <a:rPr lang="en-US" dirty="0" smtClean="0"/>
              <a:t>Non-Road</a:t>
            </a:r>
          </a:p>
        </p:txBody>
      </p:sp>
    </p:spTree>
    <p:extLst>
      <p:ext uri="{BB962C8B-B14F-4D97-AF65-F5344CB8AC3E}">
        <p14:creationId xmlns:p14="http://schemas.microsoft.com/office/powerpoint/2010/main" val="24388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On Road</a:t>
            </a:r>
          </a:p>
          <a:p>
            <a:r>
              <a:rPr lang="en-US" dirty="0" smtClean="0"/>
              <a:t>Non-Road</a:t>
            </a:r>
          </a:p>
          <a:p>
            <a:pPr lvl="1"/>
            <a:r>
              <a:rPr lang="en-US" dirty="0" smtClean="0"/>
              <a:t>Marine Vessels</a:t>
            </a:r>
          </a:p>
          <a:p>
            <a:pPr lvl="2"/>
            <a:r>
              <a:rPr lang="en-US" dirty="0" smtClean="0"/>
              <a:t>Inland Marine</a:t>
            </a:r>
          </a:p>
          <a:p>
            <a:pPr lvl="2"/>
            <a:r>
              <a:rPr lang="en-US" dirty="0" smtClean="0"/>
              <a:t>Maritime Vessels</a:t>
            </a:r>
          </a:p>
          <a:p>
            <a:pPr lvl="1"/>
            <a:r>
              <a:rPr lang="en-US" dirty="0" smtClean="0"/>
              <a:t>Locomotives</a:t>
            </a:r>
          </a:p>
          <a:p>
            <a:pPr lvl="1"/>
            <a:r>
              <a:rPr lang="en-US" dirty="0" smtClean="0"/>
              <a:t>Aircraft</a:t>
            </a:r>
          </a:p>
          <a:p>
            <a:pPr lvl="1"/>
            <a:r>
              <a:rPr lang="en-US" dirty="0" smtClean="0"/>
              <a:t>Off-Road Vehicles</a:t>
            </a:r>
          </a:p>
          <a:p>
            <a:pPr lvl="2"/>
            <a:r>
              <a:rPr lang="en-US" dirty="0" smtClean="0"/>
              <a:t>Agricultural</a:t>
            </a:r>
          </a:p>
          <a:p>
            <a:pPr lvl="2"/>
            <a:r>
              <a:rPr lang="en-US" dirty="0" smtClean="0"/>
              <a:t>Lawn and Garden</a:t>
            </a:r>
          </a:p>
          <a:p>
            <a:pPr lvl="2"/>
            <a:r>
              <a:rPr lang="en-US" dirty="0" smtClean="0"/>
              <a:t>Construction</a:t>
            </a:r>
          </a:p>
          <a:p>
            <a:pPr lvl="2"/>
            <a:r>
              <a:rPr lang="en-US" dirty="0" smtClean="0"/>
              <a:t>Recreation Equipment (e.g. ATV, snowmobiles, dirt bikes, etc.)</a:t>
            </a:r>
          </a:p>
          <a:p>
            <a:pPr lvl="1"/>
            <a:r>
              <a:rPr lang="en-US" dirty="0" smtClean="0"/>
              <a:t>Industrial (e.g. forklifts, generators, compressors,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Mobile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Combustion Exhaust</a:t>
            </a:r>
          </a:p>
          <a:p>
            <a:pPr lvl="1"/>
            <a:r>
              <a:rPr lang="en-US" dirty="0" smtClean="0"/>
              <a:t>Evaporative</a:t>
            </a:r>
          </a:p>
          <a:p>
            <a:pPr lvl="2"/>
            <a:r>
              <a:rPr lang="en-US" dirty="0" smtClean="0"/>
              <a:t>Diurnal</a:t>
            </a:r>
          </a:p>
          <a:p>
            <a:pPr lvl="2"/>
            <a:r>
              <a:rPr lang="en-US" dirty="0" smtClean="0"/>
              <a:t>Running Losses</a:t>
            </a:r>
            <a:endParaRPr lang="en-US" dirty="0"/>
          </a:p>
          <a:p>
            <a:pPr lvl="1"/>
            <a:r>
              <a:rPr lang="en-US" dirty="0" smtClean="0"/>
              <a:t>Refueling</a:t>
            </a:r>
          </a:p>
          <a:p>
            <a:r>
              <a:rPr lang="en-US" dirty="0" smtClean="0"/>
              <a:t>Indirect</a:t>
            </a:r>
          </a:p>
          <a:p>
            <a:pPr lvl="1"/>
            <a:r>
              <a:rPr lang="en-US" dirty="0" smtClean="0"/>
              <a:t>Thermal </a:t>
            </a:r>
          </a:p>
          <a:p>
            <a:pPr lvl="1"/>
            <a:r>
              <a:rPr lang="en-US" dirty="0" smtClean="0"/>
              <a:t>Wear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8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Impacts in all elements of transportation</a:t>
            </a:r>
          </a:p>
          <a:p>
            <a:pPr lvl="1"/>
            <a:r>
              <a:rPr lang="en-US" dirty="0" smtClean="0"/>
              <a:t>Vehicle Cycle</a:t>
            </a:r>
          </a:p>
          <a:p>
            <a:pPr lvl="1"/>
            <a:r>
              <a:rPr lang="en-US" dirty="0" smtClean="0"/>
              <a:t>Fuel Cycle</a:t>
            </a:r>
          </a:p>
          <a:p>
            <a:pPr lvl="1"/>
            <a:r>
              <a:rPr lang="en-US" dirty="0" smtClean="0"/>
              <a:t>Infrastructure Cycle</a:t>
            </a:r>
          </a:p>
          <a:p>
            <a:r>
              <a:rPr lang="en-US" dirty="0" smtClean="0"/>
              <a:t>Both direct and indirect impacts</a:t>
            </a:r>
          </a:p>
          <a:p>
            <a:pPr lvl="1"/>
            <a:r>
              <a:rPr lang="en-US" dirty="0" smtClean="0"/>
              <a:t>Direct</a:t>
            </a:r>
          </a:p>
          <a:p>
            <a:pPr lvl="2"/>
            <a:r>
              <a:rPr lang="en-US" dirty="0" smtClean="0"/>
              <a:t>Directly associated with construction or usage of transportation</a:t>
            </a:r>
          </a:p>
          <a:p>
            <a:pPr lvl="1"/>
            <a:r>
              <a:rPr lang="en-US" dirty="0" smtClean="0"/>
              <a:t>Indirect</a:t>
            </a:r>
          </a:p>
          <a:p>
            <a:pPr lvl="2"/>
            <a:r>
              <a:rPr lang="en-US" dirty="0" smtClean="0"/>
              <a:t>Impacts on the operation or structure of other natural and built systems</a:t>
            </a:r>
          </a:p>
        </p:txBody>
      </p:sp>
    </p:spTree>
    <p:extLst>
      <p:ext uri="{BB962C8B-B14F-4D97-AF65-F5344CB8AC3E}">
        <p14:creationId xmlns:p14="http://schemas.microsoft.com/office/powerpoint/2010/main" val="21939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Cycle Emissions</a:t>
            </a:r>
            <a:endParaRPr lang="en-US" dirty="0"/>
          </a:p>
        </p:txBody>
      </p:sp>
      <p:pic>
        <p:nvPicPr>
          <p:cNvPr id="18436" name="Picture 4" descr="http://www.psehealthyenergy.org/data/Fuel_Full_Life_Cycle_av6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4981"/>
            <a:ext cx="7086600" cy="49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6326743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Psehealthyenergy.org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91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pdxcityclub.org/sites/default/files/staff/10%20US%20on-highway%20Em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0199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Emissions</a:t>
            </a:r>
            <a:endParaRPr lang="en-US" dirty="0"/>
          </a:p>
        </p:txBody>
      </p:sp>
      <p:pic>
        <p:nvPicPr>
          <p:cNvPr id="14338" name="Picture 2" descr="http://www.fhwa.dot.gov/environment/air_quality/publications/fact_book/img/aq11f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913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599" y="6139934"/>
            <a:ext cx="14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Fhwa.dot.gov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Emissions</a:t>
            </a:r>
            <a:endParaRPr lang="en-US" dirty="0"/>
          </a:p>
        </p:txBody>
      </p:sp>
      <p:pic>
        <p:nvPicPr>
          <p:cNvPr id="13314" name="Picture 2" descr="http://www.epa.gov/air/caa/images/vehic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5627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9440" y="5958320"/>
            <a:ext cx="92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.S. and Canadian National Emissions by Sector for Selected Pollutants,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399"/>
            <a:ext cx="5000625" cy="59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838200"/>
            <a:ext cx="2819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North American Criteria Pollutant Emissions</a:t>
            </a:r>
          </a:p>
          <a:p>
            <a:r>
              <a:rPr lang="en-US" sz="4400" dirty="0" smtClean="0"/>
              <a:t>(2012)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6533554"/>
            <a:ext cx="1919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EPA and Environment Canada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7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HAPS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 from Mobile Sources</a:t>
            </a:r>
          </a:p>
          <a:p>
            <a:pPr lvl="1"/>
            <a:r>
              <a:rPr lang="en-US" dirty="0" smtClean="0"/>
              <a:t>27% on road</a:t>
            </a:r>
          </a:p>
          <a:p>
            <a:pPr lvl="1"/>
            <a:r>
              <a:rPr lang="en-US" dirty="0" smtClean="0"/>
              <a:t>23% non-road</a:t>
            </a:r>
          </a:p>
          <a:p>
            <a:r>
              <a:rPr lang="en-US" dirty="0" smtClean="0"/>
              <a:t>Major Sources Account for 9%</a:t>
            </a:r>
          </a:p>
          <a:p>
            <a:r>
              <a:rPr lang="en-US" dirty="0" smtClean="0"/>
              <a:t>Area Sources Account for 41%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Emissions</a:t>
            </a:r>
            <a:endParaRPr lang="en-US" dirty="0"/>
          </a:p>
        </p:txBody>
      </p:sp>
      <p:pic>
        <p:nvPicPr>
          <p:cNvPr id="16386" name="Picture 2" descr="http://www.nrdc.org/air/pollution/ports1/images/port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27009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3383" y="5911334"/>
            <a:ext cx="99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Nrdc.org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Pollutants</a:t>
            </a:r>
            <a:endParaRPr lang="en-US" dirty="0"/>
          </a:p>
        </p:txBody>
      </p:sp>
      <p:pic>
        <p:nvPicPr>
          <p:cNvPr id="15362" name="Picture 2" descr="http://www.nrdc.org/air/pollution/ports1/images/port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00800" cy="38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943600"/>
            <a:ext cx="99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Nrdc.org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 Gas Emissions by Sector</a:t>
            </a:r>
            <a:endParaRPr lang="en-US" dirty="0"/>
          </a:p>
        </p:txBody>
      </p:sp>
      <p:pic>
        <p:nvPicPr>
          <p:cNvPr id="21506" name="Picture 2" descr="http://www.fhwa.dot.gov/environment/air_quality/publications/fact_book/img/aq33fi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5" y="1676400"/>
            <a:ext cx="6705600" cy="43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5298" y="6035798"/>
            <a:ext cx="14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Fhwa.dot.gov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Energy Flow 2012</a:t>
            </a:r>
            <a:endParaRPr lang="en-US" dirty="0"/>
          </a:p>
        </p:txBody>
      </p:sp>
      <p:pic>
        <p:nvPicPr>
          <p:cNvPr id="9218" name="Picture 2" descr="http://www.eia.gov/totalenergy/data/annual/images/overview_flow_2011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466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and Vehicle Cycles</a:t>
            </a:r>
            <a:endParaRPr lang="en-US" dirty="0"/>
          </a:p>
        </p:txBody>
      </p:sp>
      <p:pic>
        <p:nvPicPr>
          <p:cNvPr id="3074" name="Picture 2" descr="http://www.cs.uic.edu/%7Edyu/images/greet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9184"/>
            <a:ext cx="6995664" cy="51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2269" y="6444734"/>
            <a:ext cx="468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Argonne National Laboratory GREET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intellectualtakeout.org/sites/www.intellectualtakeout.org/files/chart-graph/Char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533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4200" y="5981700"/>
            <a:ext cx="13773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Intellectualtakeout.org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23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3" name="AutoShape 2" descr="data:image/jpeg;base64,/9j/4AAQSkZJRgABAQAAAQABAAD/2wCEAAkGBhQSEBUUEhQVFRQUGBUVGBUVFxgVFBcXFxcVFhkZFxUXHCYeGBkjGhcUHy8gJScpLCwtFh4xNTAqNScrLCkBCQoKDgwOGg8PGiokHx8sLCwvLCwtLiksKS0sKS8pLCkpLCwsLCwsLCwsLCwsLCwsLCwsKSwsLCwpLCksLCwsLP/AABEIAJwBRAMBIgACEQEDEQH/xAAcAAABBAMBAAAAAAAAAAAAAAAGAAQFBwECAwj/xABREAABAgMEAwoJCAcGBgMAAAABAhEAAwQFEiExBkFRBxMiMlJhcYGR0RQWQlNUkqGx0hUXIzNyc8HhNGKCk6Ky0yRDlKPC8FVjZIPi8QiVw//EABoBAAIDAQEAAAAAAAAAAAAAAAAEAQIDBQb/xAA2EQACAQIDBgIIBQUBAAAAAAAAAQIDEQQSURMUITFSkQVBFSJTYWKBobEycdHh8AYjQlTxwf/aAAwDAQACEQMRAD8AuKqq1JWwZmBxD5vz80R9dbypV10lQU/EQVMw1gF42tm0ZMqYN9nyJRUkMJsxMskAnEA5iIistOkmN/bqZLBQ4NRLHGDY9EeQxb8T3uWzb2fly0G4Us0U8r7EpZ+kCpoLJUlme/LKcSHYOcYkKesUVgFmL5BsuuBelrqSWsqFdTlwzKqUFOb4DbEzZNqSJs0CXUU8xQBN2XNStTYB2GrEdsVoelN6jmbyX43sTKlaLbi+zJ29DOorVJUQJZUGBBBDEksR0tjDwiMXY9d6wmM6atWpQCpZSkh3JyLJLEdZH7MPb4jnMnJSCVEJAxJJYAdMVBp7uoqmlUijUUyw4VOGCl8yDqTz5nVz5zqqCux3CYKpi55YL835Itmba0lJZU2Wk7CpIPvjT5dp/PSvXT3x5orKFaCykqVMIvqQkFcxILEGYBxXBBxxxhkZ36i/VMM08LjakVKNJ2fy+50n4fgovLLEK69x6l+XJHnpXrp74Xy5T+eleunvjywqrAzSsdKYyKoclXqmNNxx/sX3X6kbhgf9j6Hqb5ckeeleunvhfLcjz0r1098eWfCRyVeqYz4QOSv1TEblj/Yvug3HA/7H0PUvy3I89L9dPfC+W5HnpXrp748teEDkq9Uw7lWtLADyCpgxcHhYu5wz1ZxKwWO9i/oVeBwS5Yj6fuehZs8LUpSVXkklikuOpo16z2mBzc8U9nSSAwN/A6uGqCOPKV3UjUlGV00zPJCPCPFa6i6z2mH1lVCU3gpQGWZ74YxBW19b+yPeYiniJUpZuZDoqp6vILayTJVeUned9bgrVdLEZEnNgYh/A5t5X6AzBlXVPi94EP0dpgbaNV5Fs2w6YZ9Ky6Cvo+PUG1HRS2UJwpiXwKAA4YcZ9bg9TRKKq5Z8tPrDvisUKXexSLvCx158HDojs0D8Ul0gsAuosTwxLECYh9RJEJNUHxmI7RFdtCaK+lJdP1J3BdRZXhsvlp9YR1SsHKKwaJaw7ZVJvJGIIwBOAP8A6hih4jtJqMo2uY1cFki5J3sHcYeAyotSavNZ6BgPZDffVbT2mOuc8PIUAe+q2ntMLflco9pgAPIUAe/K5R7TC35XKPaYADuFAJvyuUrtMLflcpXaYADyMQC7+rlK7TC39XKV2mAAumWxKSSCtiMCGPdGvy7J5Y7D3QHpL588KAA9lzAQCMjiOiFHGg+qR9lPuEKACnd20jwyT9z/AKzAfZtei4UKTI4CVKSZgxUQXuu+t2xix91bT6dQVMqXKlU6wuXeJnSytT3iGBCgwgVod1ermgtLs1Kg7JXKWCWDlvpNj9kOQ/p7FV4LERtlf/DuUPHYUaMaDhfL53/Yh7WrJYRdSKdSl5rQOEm6ek4ka4aWNInrmtS74Zt0n6IkLu4Pikgs7QT2hupVUoOEWYvi4JlLvYh8r+Qy6okNBt14zKq7WppKeVcUd8RLUg3nSybxUcCHwbVBL+msWoOrzS05m6/qOCjkVPi9X+xC/I9r8mt9eZ8UL5Htfk1vrzPii3PnLs30yT2nujWZukWaQR4ZJDgjMwh6LrdM+z/Qz9PS9nDsVIvRu1ZouKl1agdS1qunpvKaJyTommyqfwqrCZtSSEU1MOEN+VxX5ahgcsG1loNE7oFmo4Zr0KupODqU4AA4odzhqD9sDtKZlqV6aopUmSm9Lo0qDEJw36pY5HihPOU7Iaw/hipy2tdPLHjx4Xei/nBC9fxmtXhsoJRT52Jbc+0SuIVNqGmTFqKpijiJk4nhq2FKDwE6nCjrEGs+WkDBKXOAwGfcM4608hMtAQkAJSAANgGEcpIvG/qyT0bev3ARnXrTqzc35nKvoRlv1Uqkp1TChCl5JBAdSztw6+gRXVNZlRWqUtKb7Zk3UpHMNQ6BD7Sy1lVlUJcrhJSd7QB5SiWKu3DoEQ+67pL8nUUqzqZbTZovzlpwVcOBx1Fan6knbHTi1g6SdvXlr5I5jviajV3lQP2xpFT00wy1zELUM96aYkF2YqTg+GTwx8eaX9b1IriMRk/Equi7G26Q1fcsjx4pf1vUjrL09owzpUW/VZ8X92EVlEnTS6a4L6lheDgDg8Zb/wANz2xD8RqvTsTusNX3PQmjVWJ1mJVLSpSZgWLoN1V0rUknqDmEmmYhJlVCQovjOSAMRgAFYAnBhhjHPcub5KkXXb6RnzbfFM7a2giqrOlzCCtIUU5Pq4SVe9KT1R42vUvWm35tncpw9RJaEHQylBSViTPDNnNSoEOQysWLO/UBqiStAfSdQ95h/IkBCbqcsTtxJJJc54kmGNd9Z1D8Y0wjzVl8ytZWgN7sK7GYxHcyx0EMz1MXYzdjMKDKtAzMxdhXYzCgyrQMz1MXYZqLL64ewyqRwo5viKywjJeTHsE80nF+aHkZjvZlnLnAFIwyKjl+cTKdFg2Mwv0fnHRhLPFSXmJSjlk0D8KCHxVHnD2DvjHisPOHsHfFyoPwoIfFYecPq/nGPFUecPqjvgAH4wRBD4qjzh9X84XiqPOH1fzgAFJNBdIN9ZYuxOB4N3H3w7h3W0aUcVRUAWJZg+wbTDOADmmclyHDjFnDsScW7Y2M0Y4jDHPVETa1ECoLuSyGZSlEpU95khxqZSu2GdJSJWpKDJks143VqN0OoOAWOYOrMmAC27PP0Uv7CfcIUYs8fRS/sJ9whQAVtuqaISauplLm10mlKZd0ImjFQvE3hwhhqgQptzqmRea16PhJUguBkrP+8zia3aVAVsl2+p/1mAyybR3tS7qpQdB+sAUCRkBiGUXOMekwuMxMMPGEJ2Wll+h0afh1OpTVRt3ZO1u5/ImkXrYo8HIAAZ1MSfrNbCJvc+3O6SXWFRrKWt+jWN5CEq1p4bFSsssvKgLtiuSoJSFSixUr6NISMQgaiXyy1Nrie3KbyrRaUpCVbzMxUm+GvS9QUObXFq2NxToOLqcLcrJfZEz8NpQg534ouEaJUfolP+5l/DGF6MUaQ5padvuZfwx08Hq/PSf3Kv6sarpKohjNkEc8lX9WPP7SfU+7OdkXuG8yxqBIUTT04CAVKO8oYBOeN2N7GstJCpq5aQqY11N0fRyxxEgNgW4R51HYIxNsxbPPWlSAQoy5Uu4FkHC+6lEgHFsOdxEgq0UgkMrBtWGJYN7IpOo+Tdy1klZGk+ilkhIQnHEm6ME/nl2xA6a2oKaTclG6ua6QBkE6y2rYGgi3wS0KXMLYFSjsAGXUIq6atdo12DgLLD9SWn8vaYbwVLPNzn+GPFiOKqOMcsebJDQ+RLp5M6unlpchKiNoADqUBt8kdcefNJ9IJlbVzambgqap2dwlOSUjmAAEWtu96SololWbIwCUpXNI5I+rlnrF8/sxSsYYis61RzZrRpKnBRCDQTRZVoV0qnSOCTemHkykkXz0tgOdQi9V7h9mKXdRKmJAdyJqycGGs7cOoxy3D9D/AAOgNTMSRPqmIBzTLBO9jmvE3usbIsahlZq2ln5kuH6zePXCzv5GrAb5g7L5E396qF8wll+bm/vVRYcZvxGZE2BGzLElUcsU8kES5ZISFG8cTexJ5yYdxMzaSWS6khyc8Rj2xp4JJdmD9J5+fmPZHJqYJyk5ZlxHY4hRSViJjemshM4qKioMwwbn2iJb5Pl8j398YXNlSElSimWnWVFh2mNsNhHTqXvcpWrqUbDPxXl8pfs7oXivL5S/Z3Rr46Ufn09iu6F46Ufnk9iu6Ovsp9L7CO1hqjbxYl8pfs7oXixL5S+0d0a+OlH55PYruheOtH55PYrug2U+l9g2sNUb+LEvlL7R3QvFiXyl9o7o08daPzyexXdC8dKPzyexXdBsp9L7BtYao38WJfKX2juiDtezUy6mUkPdUzvjmSPxETHjpR+eT2K7ohLetmVOmS1SVhdzNnwxBGY6YQ8QpyVG7T4NfcbwdSLq2T5pkjorU3UzJas0K95un2j2xPoq0l+bN+yAett6VLnmbInIN7NJBwOD4NjjGZWmq1qSgrRwiE4JL4kDCKUNrSjklCXD3cLeXEtU2dSWZSXH3+Ya/KEvlD2wvlCXyhA3WVM1K0hEq+k5m8EkF9hzDP7IaC1p7n6AMAP71LveIIOzvBhrMy2wjqF/yhL5QjuhYIcZGBKiq5yltMk72kB718KcuMA2OTxDTd0achSkJkgpQtUsF8yl/aweLJ3MqlNQXAPqqdMB4CHF3N24T5Z5M79WcMpM+ZPF1riQSFqSXdiQyD0ZnngGnbpqibs2UW1pQoAnmJY4QVWDprT1EsiWChaE/VKYHYLrFlB27YsYje25o3y4kMmWLoA26/w7Ij42mF1F8cTGsAHO4CGIBGw4jPZGJdMlJdKUgnBwADtz6Y3SPx98ZgAN6D6pH2U+4RmMWf8AVI+yn3CFAAEboGlk6knoTKTLIMu9w0Xi95QYF+aBE7qNX5mXh/ysD0YwY6d2DKnz0KmVUuQRLa6sOSLxL8Yf7EC83QelVnaMnBxgnb+3CUqWKc24p28hqNWhGKUmrjf50arzMvX/AHQ1ftQSaD6azaipuThKQm4tWCLinBSBi/PlEFL0FpUkkWjJc/q/hfgj0J0dkyaq/Lq5c5VxYuJSxYlOPGOAb2xEaOLUk5J28wlWoOLSauHXh8vlp7RGPlGXy09ohw0Jod4io2NpSvOI9YRzFUlagbwupxz4x1HoH+8oetDG2bSTTyVzVeSMBtVkB1mBRcnZA5JK7BLdD0gF0U8s5sqYQdWaU9eZ6BtjlYs6VZtnza2eReuXglxebyEAHylKI7RERo5Zqq6sK5mKQd8mHUccE9eXQIFv/kDplvk5FBKPAksua2uYRwUFuSnFtqhsjq4pqhTWHjz5v9Dn0E6s3Wl8iqbYtWZUz5k+cb0yaorUdTnUOYZDmET+5poj8o16JSsJKPpJpy4CSOC+1RIHWdkCkeo9xzQzwCzwqYGn1DTZj5pS3AR1DEjaoxyzoBROqghkOnBglQwBJ4KARqIz6uqJGUtKQACGAAzGqGqJYWvEOMVkHndKR6t6OzmXm5RtzKenaOfVr2xC4kI77+naO2Fvydo7Y2SXyjMBI3qZcuYGWxDg5tiMi4McJVnyErvgJC8eE+OJJ27VHth8TAfbumZUveKIb5NOF8BwPs6i23IRrSpTqO0f+GdSrGmrslNIdLJVKnMLmEcFAOPSrYIHKGw5tcsTq1d2X5EsG6WOweSOfMxJWHobvRE6e02eSCbxdKccTjxlc5gmplKPHSB0F9Z/BoZdSNFWpcX1foYKEqrvU5afqQx0VoQw3pB2C8ok+1zHKfolT4NTJbHWb2WGtg8Ei5YIYiNJCswcxh0jUf8AfPC23q9T7m+yp9KB1GidO4BpA2GN9Xuf/bQ88SqPzCe1XfE3GYhVanU+5OzhoiD8SqPzCe1XfGq9D6IZyU4/rK+KJ6NFywcxlE7Wp1PuRs46IgkaJUJykoOvBSvi5xEPb1jSpKUqkICASUkgk3i3OTgMYLFSg91IAwxI1DZ0loiNNSEU145IIOGwAhvbCWNnOdCSbZvhVGNVOyIVGjVNPIZO9oSJYWtBN9U2YAq6CokJABSTh5QyYw4pdCKULKpapxVKKVMVOCXLascUmJjQyS1HLfjG8pWvhFRJ7hzARNgRtSqzlTTzPlqYyoxU27LmQm8K5Kuww0VYaSSTLUXLl77E3ip2duMSeaCeFBkG94ehB7wrkq7DEcNzunUSsqnBSyVqAWwvKLnBsILYUSo2KTqufMD5u5bSl+FNc677+8RXNrWZNoKq67KQbyFjJSdR/Ajpi9iYBtMaFNTLALBZJWhWsAcFI6CxJ6YsZEbZFqJnywoYKGCk7D3GJqxpN6egbC/ZjFZUVWumnZF0m6pO0bPxBi1tDlpmPNSXTdAB6cx04QATcyxpSiVFDk4kurvjX5Bk8j+JXfD6+IV4QAKXLCQAMgGHQIxGwMKACtd0r9KR90P5lQHKqEgsVAFnxIGEGO6V+lI+6H8yoB66UlgohLuA6g/tYtHqcG2sPFo4GIs6zTHAnJ2jHLGH9kWwummiZLulTFPCBIYsdRGyISzkpOpDpYgoSQwUkHXth6cx1wzZVI2kuDMfwS4BV849Vsk+or4oXzjVWyT6ivjgXhRludDpRfeKvUwn+cWr/wCV6h+KGNoW3U1xTLIvMcES0sHODnE9uqIaNkTVDikjoJHuiVhqcPWhFJkOtOXCTdiwK2sRYtlTJy2MwB25c5WCU9ALdQJjyxV1SpsxcxZvLmKUtSjrUolRPWSYJNPbdM6aJQWpSJTu6iQV689gw6zAsA8eYxF9pK7vx5neo/gXCwdbj2hnh9oJMxLyKdpkx8ifIQekh+hJj1BUHAJ5WHVr7uuPPmi1mmmpwkEhauEtiRwiMsNgwiVm1K2a+rHDjHX17Iej4ZJxTcrXEp45JtJF2UWIKuWX6sk+wDthw8UaKlfLV6x74XhK+Wv1ld8aeiZdX0K+kF0l0mWUYoxTrRs5093ujFVasqXLMxawlI1n3Nm/NFSWbRTp5uylurkmbdV1AnHqiTl6E1d4Fcq+BqM0B+t3EZywNODtOov/AH7mixc5L1YEnU2nUWksy6cGXTjBSzg/2iP5R1wV2Fo7KpUNLDqPGWeMruHNENRT65Kbkqmp5YThdvs3UD7Yc75aZ8mlHSVn8Yyq3ayRaUdL8/zL07J5pJt/l9glhQNPaf8A0n8ffCe0/wDpP4++Fdj8S7m+1+F9gmhvUG6b2zA9H5H3mB1VRaQdzSYZ8fp2xuflMjKkY/b74HQ+Jdw23wsmfDFt9Wrt6e72w6krJDkMccIGkotQYDwVue+fbHNFTaZPBFKQPK4YS+wF8fdAqHxLuTtvhfYLHjnOmtlmcAP96oGVzbUAcik/j740KrTBvNS4gDG+/QA8Do/Eu5V1fhYUypV0bTmTtMDemiisJlDV9NM+whSQkczrKT0IVCSu1GxFKObh98QwFfMlTZyhTlM5Jx4T72ji3eY4qH2owr0M1NxzLj7y9OtaS9V9gg0VqvoCHDhZwJbAse+Jc1jAkthliMYrtVlVawDLlylkpSbqCcAciorISCdj9Ub0ti1yZiCunAQFJKjel4AEOcFvlCtGjWhBK8Wkur9hmdajOb/Fxen7hz8sHkD1vyhfKx5H8X5RC1lkS5pJWC5YOFKTk+tJG0xDfJKnBFP5ah9cprl4BJ42tJJbU0bZmMOjFeQZ/LH6g9b8odLWVyjdISpSSxzukjA87GBuRY8tCwtIN4Bg6lEMeYln54F5ui1cqZMVcmKSpZUhp6Ui5fJZivBxhzRaLuZVaailYsCpC7zXwd8dISNT3XV1AKP7QgftKcFTVNkOCOhOECtXozaMt1pEyWkbKgP1svHNojv7dL84eyZ3xcXJbSSxd9TfQPpEjLlDZ0iIvRbTCbRFQSkLQrEoUSllDBwWLdkN5mkVSkspTHYUgH3QwrK1U0uoJfWUpCSectmeeADralqqnzpk3FO+KKroUSBzPDQzlNxj2mG8ypSkgHW5yJ1tq6RGqa9CsAcTlgR7xAB6GsL9FkfdS/5BGYxYP6LI+6l/yCMwAAO6Wf7VL+6H8yoES3NFkaY2+ZE9KRKkrdAU8xN4jhEMC+WEQPjmr0em/dn4o61DxFUqahlvb3nOq4Jzm5X5gqGGTeyJKwLF8LniUFhHBUpyL2TBmcbYmPHNXo9N+7PxRM6JaRGfU3DJko4ClXpaLqsLuDvljGk/FLxajGzKxwFneTuNfmvV6Qn92fjhfNcr0hP7s/HFgwoS3/EdX0QzudHQr/5r1ekD92fjga0/sAWbRLnqnhSyyJaLjFS1ZZqyAdR5hFyx5e3atNPDbQMtBeRSlUtBD8JeAmK9YXRzJfXA8fXf+X2DdKOhX6lElziTiemD3ck0AVaNQqYVXJVOxvFN4KWXupGIy4x2YbYBaaQqYtKEC8paglIGZUosB1kx670A0UTZ1BKkAC+BemqHlTVDhF9YGQ5gITUmndDLV1YgJu5mUh/CB+716vKjUbmZKyN/HBb+71nFuNqDdsHc1XCxySLx/D2P7IzRI4LnNXCPXq6gw6oa3+u3+L7Cm6Ur8gHO5iR/fXuYJuk9ZJ90dKfc3lLS4nTNYIKUuCMweeDtoZT/AKNV/wAksF82oL6sjzNsi2/V3/kTutJeRWukGiU2kImJJXLGImDBSDqvNl0wRaKadBbSqkgLyTMyCuZWxXPkYMlICgQQ4OYOIMV9pVoKUPNpg6M1Shmn7G0c0M08RDEx2dfn5MwnRlQeely0D6dIvYgsoZKHuO0c0cFV90gKSbxLcHENjwvs+3EQBaK6cGU0qeSqXkF5qR07U+0RYfBmpBBBScQoHsIIhKvh5UJWny1HKNaNVXQ1Ta7h96mdDB9XfEi0NkTiksvXgFajzHYff7IcwuzY5qpkkuQMf/UbhLRmGilGZgOJrI8rmHNtMQByq60YO4QVBJUNZOoNknaYxItiWQGCgMAAzckYD9r2GJBKWDDKOE1Tm6P2jsGzpMBDE94ueKn2ka+gRvLS5vHqGwd8clzAG5IIGAzOXYI2TWAlmOL6tjj8IqRwGlvTTvYlpLLnqEpJGYCgStQ5wgLPUI6V6Ey5CgzIShQYagEsAI4U/wBLVLX5Mgb0n7xTLmHqG9h/tCOtX9JNRL8lHDV043E9oKv2RtisuKZMXxuRujVCs0qCJhSpWKmD8ILP4AJ6BE1TUhSkhait2z6GiM0ZmtIu60rUCNYDxKTJxuqORAwjLDyWzj+RrUhab/M28CRyR2RjwJHJER3h0zlewQvDpnK9gjbMjTY1NSR8CRyRHZCGDDKIjw+ZyvYIdJRMUygsAFKcGxd3JB5xhEpp8jOcJR/EM9Jp/BSgeUXPQPz90VrpLbxB3qUW5ahn9kH3xPaY6QmUSLwVNulAOoYEFfaS3VFdExYzMQokbDsNdVMKUkJSlJWuYrioSAcT7oYz0pCiEqvJBwU11+djlAA0noL3gpTckAF8ef8A3hHNEtR8pWTuQnsh2mMqygAv6wv0WR91L/kEZjFhfosj7qX/ACCFAAEbo/6Sj7sfzKgYkU5WSA2AfHpA/GCfdH/SUfdj+ZUDEmbdLsDgcDiOmADappFS2vNi+RfJtnTA9pfa06mp98kTFyl3gLyCUli7hxqggnz72oDElgNp90DumVmzZ9NckSpk1d5JuS0KWpg7m6kEtzwABvzi2j6bUeuYyN0i0vTZ/rmG3iPaHoNX/h5vwwvEe0PQav8Aw834YAHR3SbSIY1k9jhxoGyYmvEe0PQav/DzfhiRsLc7qZk0CpkVdPKwdfgdRMURsSlCM+kiAAu3ANDN/qlVs1P0dPhLfJU4jMbbifaobI9DlTQF6PW7R0VMinkU9cmXLDD+w1TknEqUd6xJOMPJ+nUk4bzXY5/2Gqy1/wB31dcDIZNrDpA1zFOeZOZ9gA64fQKI05kmYVbzXMBdH9hqjzq/usPJ7IcePknzNd/gav8ApRCBBJGqkuIHfHyT5mu/wNX/AEoXj5J8zXf4Gr/pRJJL0yrit7OWaDtTyelPubnh40CtTppJWPqa4EYpPgNXgRr+qjaRp/JIxkVoUOMBRVRYtl9VEvUquHAb6VaECa82QAmZmU5JX3K98B1LbdVRugKVLx4i0hn5goe6D3x7k+Zrv8DV/wBKNV6bU5zp609NBVH/APKHqWNcY5KizL3itTCpyzQdmBa9PaohjMQQdVxHdGidOKsZTuq6g+8QaeONN6NWf/X1X9KOEzSyQs3fBasJ1vQz03v2lSwlKdpJHfrvlH2S/nyM92q+0A9WnVWsNv3B18FGPMGGUdU6c1eqcPUl/DBiKypnKuyKSTJSHBXUqSVhsimnk3nGI4y05xhehu+JJrKmZNBZ0SQKSUPs7z9IX/WmGDfKHsl/PkG7VfaAiNOKzzv8CPhjA02qwD9IMX8hGvqgwToBQtjSSiVYgKBU3SSXPOYZWlojQIIlSqOSucoYApwQOWvYPfFHjaC4umijoVErubB4ac1nnB6iO6NZun9YlJO+DD9RGOwZbYIZe5TRnjgXjqQAlPUnUIaTdzCjNQiUlJZKTMmYjIulCctZvH/txR46lbhRX0I2Nbqf8+ZCUemdVKlsJg8pSjcTipRKlHLWSY2kaa1Yc303lG8eAnNm2agAInpm5ZRGalCUqwF9ZwyxCRlmS56EmIPTfR2zrOlpJlqmTVvcl3gHbNSi2CRhq1xV46jFXdFWX5EOlWiruT/nzGq7bmzJjqUkFRDm6EjHWWhzRV0zfJbzEl5iAwbEXm27PfFeS69KlhO9SEhRAdQLJBOZN7IRKWQtIqJBamJ3+Ulkvf8ArALw4XQYUljcJLlQS7BTxNW6WeX8+ZcdZXolXb78IsGBVjztlDSVpJIUAQVY6rin68OcdsShiOVZiyX35YxdgMOMVNicmYdULnqXc70VpImvcc3Wdw2JfDpwgEr9LpqJsxIShkrWkcbIKI2xYsVBaM67VTiwP0k3A5cZUXgL4jkhvV1apqytZcnsA1Ac0aSJJWoJSHKiwEdZs9U0gBIdyQEjF1fhzQV6O2HvQvrH0itXJGzpMaCYrQlijs1UtPHqFJQpW0JZS+rJPXBHueaMSxRiZNloWucSsFaQpkYBID6sCeuA62iaqtlU6MgRL/aUbyz1BvUi5KeQEIShIZKQEgcwDCACurX3L5syfMXLmSkIWolKWUGGxgGhmdyWo89K/i7otWFAA1s2mMuTLQSCUIQkkZEpSBh2QodQoAA3TLR2bUT0rllAAQE8JV0veJybniA8R6jbK/eflD/dA/SUfdj+ZUBdTKUFFQmKAUoAAJvBLpCeoOLz88IzxeWbjbkc2pjslRwtyCXxHqNsr95+UTWiOjM2RU31mXduKTwVXi5u6m5or6kStRffFMCMFICSRgW7AR1wR6OzJyZ4NOlKl3VYKybB9Y5ohYy8krELxC8lHKWpCgV8NtPzMr2fHC8NtPzMr2fHDG3Wj7DW8rpl2CqNJs0JDmBjwy0/MyvZ8cLwy0/MyvZ8cG29z7BvC6ZdgiTXJJYPm2RbXr6o1M1ryzkkEDqz7Th1QPGrtLzMvqI+ONJlXaHBRvEra14ZJIPL2tEbb3PsVWI1T7BRSy7qADnmek4n2mO0DHh9o+jyu0fHC8PtH0eV2j44nbLR9i+8LR9gnhQMeH2j6PK7R8cLw+0fR5XaPjidstH2DeFo+wTvDOqTcVvg6Fga07ekZ9DxCeH2j6PK7R8cLw60fR5XrD44FWWj7EOutH2CZK3DiMwIy62vlsneJbEm6CoMNd0cPpYR38PtHzErtHxwOstH2BYhaPsE8azZYUCDkQQegwNeH2j6PK9YfHCNo2gM5EsDbxvYlRPYIjbLR9id4Wj7E/KoUJUVJDKLuXOLt3DsjVSnLnijIco7e6IiVPrJiXHg5SeSVjq5o63Kw4NITsLqUE9CcMeuLbS/kydrfyZ0tC0SgiXLAVPXkNSE8pWxI9pjvZtkCWkuSpa8VrPGUfwA1DVG1mWUJQJcrWrFcxXGUfwA1CH8TGLfGRaMW3mkcRJSnH2nZ/sRHWMt5a6heG+kzHOqUA0vo4AvNtUY3t5RUhMkcaeq50I40w83ACh0qEdatIUpEkcXBSvsJyT1qYdAVFvMt5mkicJUpc6abjvNWThdSBgD0JA632xRFbUzbZtMXXG+qCUA4iVKTrI5g6jzltkGe7LpawFFLOJZc4jk+Sjr4x6BtiQ3JtE94p/CZiWmz2uuMUSnwHNeLKP7OyFan9yWRclzFKn92oqa5LmGFnaK00mUmWmTLZAAcoSVHnJIcknF46z7GkhJKZMsKGIZCQX1NhnEjCJhrKh1RS5EH4OvkK7Ix4OvkK7InL42iFfG0RGVDW8S0IPeF8hXZDqTYFOUgqkSio4kmWkknW5bOJK+NojlWTrstStiSfZhEpWM51HPmBM+SgTFGWhKQ5a6kJDPzQ3rakS5alnyQT3e2MTKUld6+oYNdGXZtiD0tqrkpEpyScSTmQnb0n3RYyH+5bZhmVMyoXjvYYH9dbufVf1otOB7QSyd4oZYIZUwb4ra6wCAegMIIYAFChQoAFChQoAK53R9MUUdRLQqklTyqXevTCxHCIYcE4a4E/nUl/8ADaf1v/CO+7h+myfuf9aormObWqNTaORXqyVRpfYP/nUl/wDDaf1v/CCXc+04RV1m9Jo5Mg72tV9BdWBSG4owL+yKbgh0F0mRQVe/rQpY3taLqGd1FJfEs3BitOq8yuVpV3nWbl+R6PaE0Vp8+dP6PO7Ud8Y+fSR6PO7Ud8PbanqdLeKWpZkKKz+fOR6NO7Ud8Y+fSR6NN9ZHfBt6eobxS1LNhimqSFkqObpT0S+Me0nsEV8vdykkYU80c7oLdTh+2My92qkCQnweeQA2IlfHBtoakbxT1LDpbTlzFFKFOQ7hiMixz54dxWid26lGVNPHVK+ONvnzpvR6j/L+ODbQ1JWIp9RZLQorb586b0eo/wAv44Xz503o9R/l/HE7anqG8U+osmFFbfPnTej1H+X8cL586b0eo/y/jg21PUN4p9QdVM9K0kEK6QMQQQxD63IPVHWhqrwZWCwzjpyI5j+WqAD58qb0eo/y/jjlO3aKRfGpp5bI/RuOu/E7enyuV29PqLOhNFWfPBRejVHan+pC+eCi9GqO1P8AUg21PqJ3iGqLGn0RCiuUwUc0niL+1sPP74wi0Aos91YzQvBQ6NofWMIrr54KL0ao7U/1I5zd1igWGXST1DYq4R7ZkV2lPykUdeHk0WjIWQOEQTzR03wbRFS/OZZnoEz1ZfxxqrdHs5QZNGUE5LmJSUJ5yEFSj0AY7RBtYdQbwtUWNSrEyomTSRdlAyUHsVNU+xwhP/bMNLVt5NJSTaubmpilOsvhKQ2rNzsJVAZJ0rsi4iW3BS1+YqUq8vWWADuou+QYmA/Tq3pNXUJRRy7spLBLJuqmTFYO2ewAdO2KTrJR4PiUnXyx4WN9DbDXaloFc83kA77PVqLnBHWcG2Axfq2AADMG7AR+EAtlWHQ2XRI8NMrfVC+sq4SlLIcpQkYqAyDDVAZpDuiyVOmipJaB5yakFR+ygFh1k9EVg40o+s+LKwlsI+ta77l1FD+XGk4NLUCq841x5mnWrNWXVMU/NwR2JYQ6sCsWaunBWsgzpXlHlpjPeFfgiY468krF9b2Ng7IVwbB2RrPWQlRAvEAkDa2rphh8tG9dNPUanIQCnEgZ3sc3yyEMHo+BI3BsHZHa1agClABDquj8T7o4pLh2I5jnEJM4x6T74vAXxHJGsCsin8NtNEvNF8A/Yl4q7WPbE9bFZvUlatbMOk4COm5NZP1tQrmlo96z/KOoxoJljJS2AjMKFAAoxGYUAChQoUAFKbuH6bJ+5/1qgLmaOzx5IOKRgpJcqyGeerpg03b/ANNk/c/61QF2Im9MUFYgIWoA5OA4LbXxjlVrbRnFr2dV3ErR2ocDe82Lulsed8Mj2RHLQQWOYJB6REzb8gS7oQ4dc7I6goMOgOWiFMZNIwkkmKFChRUoKFChQAKFChQAKFChQAKFChQAKFChQAKFChQAKFChQAKFChQAKFChQAKHdm2muQu/KYTBxVkBRRtKQcLzYOQW1NDSFAnYlO3I61VUuasrmKUtZzUolSj1mOUKFBcG7m0pbKBZ2ILai2qJWxaq9V0/BAJnyMR+qsDAanf2Q70I0cl1k9SJpWAlIVwCAXdsXBg+pNzGllTETEqnFUtSVh1JZ0qBD8DLCNoQb4oYo0pSaa1CeuoRNABUtIBfgKuvgRiRqxfqiHmWWXwlzSAWA30gnEi8XzwHU46iKFD9z17jca0VAmUCElRduMoqy2PlA5Pt6UFqS6nCljBCjxSxZhjjBZDJOgVOvhEzXUSsstgCo3i2GGMXgL4jkiv9JLYTOuS5TljiGIJVkAAek9sW1ozZXg1JKlNilIKvtq4SvaTDGytBqWTME1KCpYLhUxRUxzcDJ+eCGNBMzChQoAFChQoAFChQo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BUUEhQVFRQUGBUVGBUVFxgVFBcXFxcVFhkZFxUXHCYeGBkjGhcUHy8gJScpLCwtFh4xNTAqNScrLCkBCQoKDgwOGg8PGiokHx8sLCwvLCwtLiksKS0sKS8pLCkpLCwsLCwsLCwsLCwsLCwsLCwsKSwsLCwpLCksLCwsLP/AABEIAJwBRAMBIgACEQEDEQH/xAAcAAABBAMBAAAAAAAAAAAAAAAGAAQFBwECAwj/xABREAABAgMEAwoJCAcGBgMAAAABAhEAAwQFEiExBkFRBxMiMlJhcYGR0RQWQlNUkqGx0hUXIzNyc8HhNGKCk6Ky0yRDlKPC8FVjZIPi8QiVw//EABoBAAIDAQEAAAAAAAAAAAAAAAAEAQIDBQb/xAA2EQACAQIDBgIIBQUBAAAAAAAAAQIDEQQSURMUITFSkQVBFSJTYWKBobEycdHh8AYjQlTxwf/aAAwDAQACEQMRAD8AuKqq1JWwZmBxD5vz80R9dbypV10lQU/EQVMw1gF42tm0ZMqYN9nyJRUkMJsxMskAnEA5iIistOkmN/bqZLBQ4NRLHGDY9EeQxb8T3uWzb2fly0G4Us0U8r7EpZ+kCpoLJUlme/LKcSHYOcYkKesUVgFmL5BsuuBelrqSWsqFdTlwzKqUFOb4DbEzZNqSJs0CXUU8xQBN2XNStTYB2GrEdsVoelN6jmbyX43sTKlaLbi+zJ29DOorVJUQJZUGBBBDEksR0tjDwiMXY9d6wmM6atWpQCpZSkh3JyLJLEdZH7MPb4jnMnJSCVEJAxJJYAdMVBp7uoqmlUijUUyw4VOGCl8yDqTz5nVz5zqqCux3CYKpi55YL835Itmba0lJZU2Wk7CpIPvjT5dp/PSvXT3x5orKFaCykqVMIvqQkFcxILEGYBxXBBxxxhkZ36i/VMM08LjakVKNJ2fy+50n4fgovLLEK69x6l+XJHnpXrp74Xy5T+eleunvjywqrAzSsdKYyKoclXqmNNxx/sX3X6kbhgf9j6Hqb5ckeeleunvhfLcjz0r1098eWfCRyVeqYz4QOSv1TEblj/Yvug3HA/7H0PUvy3I89L9dPfC+W5HnpXrp748teEDkq9Uw7lWtLADyCpgxcHhYu5wz1ZxKwWO9i/oVeBwS5Yj6fuehZs8LUpSVXkklikuOpo16z2mBzc8U9nSSAwN/A6uGqCOPKV3UjUlGV00zPJCPCPFa6i6z2mH1lVCU3gpQGWZ74YxBW19b+yPeYiniJUpZuZDoqp6vILayTJVeUned9bgrVdLEZEnNgYh/A5t5X6AzBlXVPi94EP0dpgbaNV5Fs2w6YZ9Ky6Cvo+PUG1HRS2UJwpiXwKAA4YcZ9bg9TRKKq5Z8tPrDvisUKXexSLvCx158HDojs0D8Ul0gsAuosTwxLECYh9RJEJNUHxmI7RFdtCaK+lJdP1J3BdRZXhsvlp9YR1SsHKKwaJaw7ZVJvJGIIwBOAP8A6hih4jtJqMo2uY1cFki5J3sHcYeAyotSavNZ6BgPZDffVbT2mOuc8PIUAe+q2ntMLflco9pgAPIUAe/K5R7TC35XKPaYADuFAJvyuUrtMLflcpXaYADyMQC7+rlK7TC39XKV2mAAumWxKSSCtiMCGPdGvy7J5Y7D3QHpL588KAA9lzAQCMjiOiFHGg+qR9lPuEKACnd20jwyT9z/AKzAfZtei4UKTI4CVKSZgxUQXuu+t2xix91bT6dQVMqXKlU6wuXeJnSytT3iGBCgwgVod1ermgtLs1Kg7JXKWCWDlvpNj9kOQ/p7FV4LERtlf/DuUPHYUaMaDhfL53/Yh7WrJYRdSKdSl5rQOEm6ek4ka4aWNInrmtS74Zt0n6IkLu4Pikgs7QT2hupVUoOEWYvi4JlLvYh8r+Qy6okNBt14zKq7WppKeVcUd8RLUg3nSybxUcCHwbVBL+msWoOrzS05m6/qOCjkVPi9X+xC/I9r8mt9eZ8UL5Htfk1vrzPii3PnLs30yT2nujWZukWaQR4ZJDgjMwh6LrdM+z/Qz9PS9nDsVIvRu1ZouKl1agdS1qunpvKaJyTommyqfwqrCZtSSEU1MOEN+VxX5ahgcsG1loNE7oFmo4Zr0KupODqU4AA4odzhqD9sDtKZlqV6aopUmSm9Lo0qDEJw36pY5HihPOU7Iaw/hipy2tdPLHjx4Xei/nBC9fxmtXhsoJRT52Jbc+0SuIVNqGmTFqKpijiJk4nhq2FKDwE6nCjrEGs+WkDBKXOAwGfcM4608hMtAQkAJSAANgGEcpIvG/qyT0bev3ARnXrTqzc35nKvoRlv1Uqkp1TChCl5JBAdSztw6+gRXVNZlRWqUtKb7Zk3UpHMNQ6BD7Sy1lVlUJcrhJSd7QB5SiWKu3DoEQ+67pL8nUUqzqZbTZovzlpwVcOBx1Fan6knbHTi1g6SdvXlr5I5jviajV3lQP2xpFT00wy1zELUM96aYkF2YqTg+GTwx8eaX9b1IriMRk/Equi7G26Q1fcsjx4pf1vUjrL09owzpUW/VZ8X92EVlEnTS6a4L6lheDgDg8Zb/wANz2xD8RqvTsTusNX3PQmjVWJ1mJVLSpSZgWLoN1V0rUknqDmEmmYhJlVCQovjOSAMRgAFYAnBhhjHPcub5KkXXb6RnzbfFM7a2giqrOlzCCtIUU5Pq4SVe9KT1R42vUvWm35tncpw9RJaEHQylBSViTPDNnNSoEOQysWLO/UBqiStAfSdQ95h/IkBCbqcsTtxJJJc54kmGNd9Z1D8Y0wjzVl8ytZWgN7sK7GYxHcyx0EMz1MXYzdjMKDKtAzMxdhXYzCgyrQMz1MXYZqLL64ewyqRwo5viKywjJeTHsE80nF+aHkZjvZlnLnAFIwyKjl+cTKdFg2Mwv0fnHRhLPFSXmJSjlk0D8KCHxVHnD2DvjHisPOHsHfFyoPwoIfFYecPq/nGPFUecPqjvgAH4wRBD4qjzh9X84XiqPOH1fzgAFJNBdIN9ZYuxOB4N3H3w7h3W0aUcVRUAWJZg+wbTDOADmmclyHDjFnDsScW7Y2M0Y4jDHPVETa1ECoLuSyGZSlEpU95khxqZSu2GdJSJWpKDJks143VqN0OoOAWOYOrMmAC27PP0Uv7CfcIUYs8fRS/sJ9whQAVtuqaISauplLm10mlKZd0ImjFQvE3hwhhqgQptzqmRea16PhJUguBkrP+8zia3aVAVsl2+p/1mAyybR3tS7qpQdB+sAUCRkBiGUXOMekwuMxMMPGEJ2Wll+h0afh1OpTVRt3ZO1u5/ImkXrYo8HIAAZ1MSfrNbCJvc+3O6SXWFRrKWt+jWN5CEq1p4bFSsssvKgLtiuSoJSFSixUr6NISMQgaiXyy1Nrie3KbyrRaUpCVbzMxUm+GvS9QUObXFq2NxToOLqcLcrJfZEz8NpQg534ouEaJUfolP+5l/DGF6MUaQ5padvuZfwx08Hq/PSf3Kv6sarpKohjNkEc8lX9WPP7SfU+7OdkXuG8yxqBIUTT04CAVKO8oYBOeN2N7GstJCpq5aQqY11N0fRyxxEgNgW4R51HYIxNsxbPPWlSAQoy5Uu4FkHC+6lEgHFsOdxEgq0UgkMrBtWGJYN7IpOo+Tdy1klZGk+ilkhIQnHEm6ME/nl2xA6a2oKaTclG6ua6QBkE6y2rYGgi3wS0KXMLYFSjsAGXUIq6atdo12DgLLD9SWn8vaYbwVLPNzn+GPFiOKqOMcsebJDQ+RLp5M6unlpchKiNoADqUBt8kdcefNJ9IJlbVzambgqap2dwlOSUjmAAEWtu96SololWbIwCUpXNI5I+rlnrF8/sxSsYYis61RzZrRpKnBRCDQTRZVoV0qnSOCTemHkykkXz0tgOdQi9V7h9mKXdRKmJAdyJqycGGs7cOoxy3D9D/AAOgNTMSRPqmIBzTLBO9jmvE3usbIsahlZq2ln5kuH6zePXCzv5GrAb5g7L5E396qF8wll+bm/vVRYcZvxGZE2BGzLElUcsU8kES5ZISFG8cTexJ5yYdxMzaSWS6khyc8Rj2xp4JJdmD9J5+fmPZHJqYJyk5ZlxHY4hRSViJjemshM4qKioMwwbn2iJb5Pl8j398YXNlSElSimWnWVFh2mNsNhHTqXvcpWrqUbDPxXl8pfs7oXivL5S/Z3Rr46Ufn09iu6F46Ufnk9iu6Ovsp9L7CO1hqjbxYl8pfs7oXixL5S+0d0a+OlH55PYruheOtH55PYrug2U+l9g2sNUb+LEvlL7R3QvFiXyl9o7o08daPzyexXdC8dKPzyexXdBsp9L7BtYao38WJfKX2juiDtezUy6mUkPdUzvjmSPxETHjpR+eT2K7ohLetmVOmS1SVhdzNnwxBGY6YQ8QpyVG7T4NfcbwdSLq2T5pkjorU3UzJas0K95un2j2xPoq0l+bN+yAett6VLnmbInIN7NJBwOD4NjjGZWmq1qSgrRwiE4JL4kDCKUNrSjklCXD3cLeXEtU2dSWZSXH3+Ya/KEvlD2wvlCXyhA3WVM1K0hEq+k5m8EkF9hzDP7IaC1p7n6AMAP71LveIIOzvBhrMy2wjqF/yhL5QjuhYIcZGBKiq5yltMk72kB718KcuMA2OTxDTd0achSkJkgpQtUsF8yl/aweLJ3MqlNQXAPqqdMB4CHF3N24T5Z5M79WcMpM+ZPF1riQSFqSXdiQyD0ZnngGnbpqibs2UW1pQoAnmJY4QVWDprT1EsiWChaE/VKYHYLrFlB27YsYje25o3y4kMmWLoA26/w7Ij42mF1F8cTGsAHO4CGIBGw4jPZGJdMlJdKUgnBwADtz6Y3SPx98ZgAN6D6pH2U+4RmMWf8AVI+yn3CFAAEboGlk6knoTKTLIMu9w0Xi95QYF+aBE7qNX5mXh/ysD0YwY6d2DKnz0KmVUuQRLa6sOSLxL8Yf7EC83QelVnaMnBxgnb+3CUqWKc24p28hqNWhGKUmrjf50arzMvX/AHQ1ftQSaD6azaipuThKQm4tWCLinBSBi/PlEFL0FpUkkWjJc/q/hfgj0J0dkyaq/Lq5c5VxYuJSxYlOPGOAb2xEaOLUk5J28wlWoOLSauHXh8vlp7RGPlGXy09ohw0Jod4io2NpSvOI9YRzFUlagbwupxz4x1HoH+8oetDG2bSTTyVzVeSMBtVkB1mBRcnZA5JK7BLdD0gF0U8s5sqYQdWaU9eZ6BtjlYs6VZtnza2eReuXglxebyEAHylKI7RERo5Zqq6sK5mKQd8mHUccE9eXQIFv/kDplvk5FBKPAksua2uYRwUFuSnFtqhsjq4pqhTWHjz5v9Dn0E6s3Wl8iqbYtWZUz5k+cb0yaorUdTnUOYZDmET+5poj8o16JSsJKPpJpy4CSOC+1RIHWdkCkeo9xzQzwCzwqYGn1DTZj5pS3AR1DEjaoxyzoBROqghkOnBglQwBJ4KARqIz6uqJGUtKQACGAAzGqGqJYWvEOMVkHndKR6t6OzmXm5RtzKenaOfVr2xC4kI77+naO2Fvydo7Y2SXyjMBI3qZcuYGWxDg5tiMi4McJVnyErvgJC8eE+OJJ27VHth8TAfbumZUveKIb5NOF8BwPs6i23IRrSpTqO0f+GdSrGmrslNIdLJVKnMLmEcFAOPSrYIHKGw5tcsTq1d2X5EsG6WOweSOfMxJWHobvRE6e02eSCbxdKccTjxlc5gmplKPHSB0F9Z/BoZdSNFWpcX1foYKEqrvU5afqQx0VoQw3pB2C8ok+1zHKfolT4NTJbHWb2WGtg8Ei5YIYiNJCswcxh0jUf8AfPC23q9T7m+yp9KB1GidO4BpA2GN9Xuf/bQ88SqPzCe1XfE3GYhVanU+5OzhoiD8SqPzCe1XfGq9D6IZyU4/rK+KJ6NFywcxlE7Wp1PuRs46IgkaJUJykoOvBSvi5xEPb1jSpKUqkICASUkgk3i3OTgMYLFSg91IAwxI1DZ0loiNNSEU145IIOGwAhvbCWNnOdCSbZvhVGNVOyIVGjVNPIZO9oSJYWtBN9U2YAq6CokJABSTh5QyYw4pdCKULKpapxVKKVMVOCXLascUmJjQyS1HLfjG8pWvhFRJ7hzARNgRtSqzlTTzPlqYyoxU27LmQm8K5Kuww0VYaSSTLUXLl77E3ip2duMSeaCeFBkG94ehB7wrkq7DEcNzunUSsqnBSyVqAWwvKLnBsILYUSo2KTqufMD5u5bSl+FNc677+8RXNrWZNoKq67KQbyFjJSdR/Ajpi9iYBtMaFNTLALBZJWhWsAcFI6CxJ6YsZEbZFqJnywoYKGCk7D3GJqxpN6egbC/ZjFZUVWumnZF0m6pO0bPxBi1tDlpmPNSXTdAB6cx04QATcyxpSiVFDk4kurvjX5Bk8j+JXfD6+IV4QAKXLCQAMgGHQIxGwMKACtd0r9KR90P5lQHKqEgsVAFnxIGEGO6V+lI+6H8yoB66UlgohLuA6g/tYtHqcG2sPFo4GIs6zTHAnJ2jHLGH9kWwummiZLulTFPCBIYsdRGyISzkpOpDpYgoSQwUkHXth6cx1wzZVI2kuDMfwS4BV849Vsk+or4oXzjVWyT6ivjgXhRludDpRfeKvUwn+cWr/wCV6h+KGNoW3U1xTLIvMcES0sHODnE9uqIaNkTVDikjoJHuiVhqcPWhFJkOtOXCTdiwK2sRYtlTJy2MwB25c5WCU9ALdQJjyxV1SpsxcxZvLmKUtSjrUolRPWSYJNPbdM6aJQWpSJTu6iQV689gw6zAsA8eYxF9pK7vx5neo/gXCwdbj2hnh9oJMxLyKdpkx8ifIQekh+hJj1BUHAJ5WHVr7uuPPmi1mmmpwkEhauEtiRwiMsNgwiVm1K2a+rHDjHX17Iej4ZJxTcrXEp45JtJF2UWIKuWX6sk+wDthw8UaKlfLV6x74XhK+Wv1ld8aeiZdX0K+kF0l0mWUYoxTrRs5093ujFVasqXLMxawlI1n3Nm/NFSWbRTp5uylurkmbdV1AnHqiTl6E1d4Fcq+BqM0B+t3EZywNODtOov/AH7mixc5L1YEnU2nUWksy6cGXTjBSzg/2iP5R1wV2Fo7KpUNLDqPGWeMruHNENRT65Kbkqmp5YThdvs3UD7Yc75aZ8mlHSVn8Yyq3ayRaUdL8/zL07J5pJt/l9glhQNPaf8A0n8ffCe0/wDpP4++Fdj8S7m+1+F9gmhvUG6b2zA9H5H3mB1VRaQdzSYZ8fp2xuflMjKkY/b74HQ+Jdw23wsmfDFt9Wrt6e72w6krJDkMccIGkotQYDwVue+fbHNFTaZPBFKQPK4YS+wF8fdAqHxLuTtvhfYLHjnOmtlmcAP96oGVzbUAcik/j740KrTBvNS4gDG+/QA8Do/Eu5V1fhYUypV0bTmTtMDemiisJlDV9NM+whSQkczrKT0IVCSu1GxFKObh98QwFfMlTZyhTlM5Jx4T72ji3eY4qH2owr0M1NxzLj7y9OtaS9V9gg0VqvoCHDhZwJbAse+Jc1jAkthliMYrtVlVawDLlylkpSbqCcAciorISCdj9Ub0ti1yZiCunAQFJKjel4AEOcFvlCtGjWhBK8Wkur9hmdajOb/Fxen7hz8sHkD1vyhfKx5H8X5RC1lkS5pJWC5YOFKTk+tJG0xDfJKnBFP5ah9cprl4BJ42tJJbU0bZmMOjFeQZ/LH6g9b8odLWVyjdISpSSxzukjA87GBuRY8tCwtIN4Bg6lEMeYln54F5ui1cqZMVcmKSpZUhp6Ui5fJZivBxhzRaLuZVaailYsCpC7zXwd8dISNT3XV1AKP7QgftKcFTVNkOCOhOECtXozaMt1pEyWkbKgP1svHNojv7dL84eyZ3xcXJbSSxd9TfQPpEjLlDZ0iIvRbTCbRFQSkLQrEoUSllDBwWLdkN5mkVSkspTHYUgH3QwrK1U0uoJfWUpCSectmeeADralqqnzpk3FO+KKroUSBzPDQzlNxj2mG8ypSkgHW5yJ1tq6RGqa9CsAcTlgR7xAB6GsL9FkfdS/5BGYxYP6LI+6l/yCMwAAO6Wf7VL+6H8yoES3NFkaY2+ZE9KRKkrdAU8xN4jhEMC+WEQPjmr0em/dn4o61DxFUqahlvb3nOq4Jzm5X5gqGGTeyJKwLF8LniUFhHBUpyL2TBmcbYmPHNXo9N+7PxRM6JaRGfU3DJko4ClXpaLqsLuDvljGk/FLxajGzKxwFneTuNfmvV6Qn92fjhfNcr0hP7s/HFgwoS3/EdX0QzudHQr/5r1ekD92fjga0/sAWbRLnqnhSyyJaLjFS1ZZqyAdR5hFyx5e3atNPDbQMtBeRSlUtBD8JeAmK9YXRzJfXA8fXf+X2DdKOhX6lElziTiemD3ck0AVaNQqYVXJVOxvFN4KWXupGIy4x2YbYBaaQqYtKEC8paglIGZUosB1kx670A0UTZ1BKkAC+BemqHlTVDhF9YGQ5gITUmndDLV1YgJu5mUh/CB+716vKjUbmZKyN/HBb+71nFuNqDdsHc1XCxySLx/D2P7IzRI4LnNXCPXq6gw6oa3+u3+L7Cm6Ur8gHO5iR/fXuYJuk9ZJ90dKfc3lLS4nTNYIKUuCMweeDtoZT/AKNV/wAksF82oL6sjzNsi2/V3/kTutJeRWukGiU2kImJJXLGImDBSDqvNl0wRaKadBbSqkgLyTMyCuZWxXPkYMlICgQQ4OYOIMV9pVoKUPNpg6M1Shmn7G0c0M08RDEx2dfn5MwnRlQeely0D6dIvYgsoZKHuO0c0cFV90gKSbxLcHENjwvs+3EQBaK6cGU0qeSqXkF5qR07U+0RYfBmpBBBScQoHsIIhKvh5UJWny1HKNaNVXQ1Ta7h96mdDB9XfEi0NkTiksvXgFajzHYff7IcwuzY5qpkkuQMf/UbhLRmGilGZgOJrI8rmHNtMQByq60YO4QVBJUNZOoNknaYxItiWQGCgMAAzckYD9r2GJBKWDDKOE1Tm6P2jsGzpMBDE94ueKn2ka+gRvLS5vHqGwd8clzAG5IIGAzOXYI2TWAlmOL6tjj8IqRwGlvTTvYlpLLnqEpJGYCgStQ5wgLPUI6V6Ey5CgzIShQYagEsAI4U/wBLVLX5Mgb0n7xTLmHqG9h/tCOtX9JNRL8lHDV043E9oKv2RtisuKZMXxuRujVCs0qCJhSpWKmD8ILP4AJ6BE1TUhSkhait2z6GiM0ZmtIu60rUCNYDxKTJxuqORAwjLDyWzj+RrUhab/M28CRyR2RjwJHJER3h0zlewQvDpnK9gjbMjTY1NSR8CRyRHZCGDDKIjw+ZyvYIdJRMUygsAFKcGxd3JB5xhEpp8jOcJR/EM9Jp/BSgeUXPQPz90VrpLbxB3qUW5ahn9kH3xPaY6QmUSLwVNulAOoYEFfaS3VFdExYzMQokbDsNdVMKUkJSlJWuYrioSAcT7oYz0pCiEqvJBwU11+djlAA0noL3gpTckAF8ef8A3hHNEtR8pWTuQnsh2mMqygAv6wv0WR91L/kEZjFhfosj7qX/ACCFAAEbo/6Sj7sfzKgYkU5WSA2AfHpA/GCfdH/SUfdj+ZUDEmbdLsDgcDiOmADappFS2vNi+RfJtnTA9pfa06mp98kTFyl3gLyCUli7hxqggnz72oDElgNp90DumVmzZ9NckSpk1d5JuS0KWpg7m6kEtzwABvzi2j6bUeuYyN0i0vTZ/rmG3iPaHoNX/h5vwwvEe0PQav8Aw834YAHR3SbSIY1k9jhxoGyYmvEe0PQav/DzfhiRsLc7qZk0CpkVdPKwdfgdRMURsSlCM+kiAAu3ANDN/qlVs1P0dPhLfJU4jMbbifaobI9DlTQF6PW7R0VMinkU9cmXLDD+w1TknEqUd6xJOMPJ+nUk4bzXY5/2Gqy1/wB31dcDIZNrDpA1zFOeZOZ9gA64fQKI05kmYVbzXMBdH9hqjzq/usPJ7IcePknzNd/gav8ApRCBBJGqkuIHfHyT5mu/wNX/AEoXj5J8zXf4Gr/pRJJL0yrit7OWaDtTyelPubnh40CtTppJWPqa4EYpPgNXgRr+qjaRp/JIxkVoUOMBRVRYtl9VEvUquHAb6VaECa82QAmZmU5JX3K98B1LbdVRugKVLx4i0hn5goe6D3x7k+Zrv8DV/wBKNV6bU5zp609NBVH/APKHqWNcY5KizL3itTCpyzQdmBa9PaohjMQQdVxHdGidOKsZTuq6g+8QaeONN6NWf/X1X9KOEzSyQs3fBasJ1vQz03v2lSwlKdpJHfrvlH2S/nyM92q+0A9WnVWsNv3B18FGPMGGUdU6c1eqcPUl/DBiKypnKuyKSTJSHBXUqSVhsimnk3nGI4y05xhehu+JJrKmZNBZ0SQKSUPs7z9IX/WmGDfKHsl/PkG7VfaAiNOKzzv8CPhjA02qwD9IMX8hGvqgwToBQtjSSiVYgKBU3SSXPOYZWlojQIIlSqOSucoYApwQOWvYPfFHjaC4umijoVErubB4ac1nnB6iO6NZun9YlJO+DD9RGOwZbYIZe5TRnjgXjqQAlPUnUIaTdzCjNQiUlJZKTMmYjIulCctZvH/txR46lbhRX0I2Nbqf8+ZCUemdVKlsJg8pSjcTipRKlHLWSY2kaa1Yc303lG8eAnNm2agAInpm5ZRGalCUqwF9ZwyxCRlmS56EmIPTfR2zrOlpJlqmTVvcl3gHbNSi2CRhq1xV46jFXdFWX5EOlWiruT/nzGq7bmzJjqUkFRDm6EjHWWhzRV0zfJbzEl5iAwbEXm27PfFeS69KlhO9SEhRAdQLJBOZN7IRKWQtIqJBamJ3+Ulkvf8ArALw4XQYUljcJLlQS7BTxNW6WeX8+ZcdZXolXb78IsGBVjztlDSVpJIUAQVY6rin68OcdsShiOVZiyX35YxdgMOMVNicmYdULnqXc70VpImvcc3Wdw2JfDpwgEr9LpqJsxIShkrWkcbIKI2xYsVBaM67VTiwP0k3A5cZUXgL4jkhvV1apqytZcnsA1Ac0aSJJWoJSHKiwEdZs9U0gBIdyQEjF1fhzQV6O2HvQvrH0itXJGzpMaCYrQlijs1UtPHqFJQpW0JZS+rJPXBHueaMSxRiZNloWucSsFaQpkYBID6sCeuA62iaqtlU6MgRL/aUbyz1BvUi5KeQEIShIZKQEgcwDCACurX3L5syfMXLmSkIWolKWUGGxgGhmdyWo89K/i7otWFAA1s2mMuTLQSCUIQkkZEpSBh2QodQoAA3TLR2bUT0rllAAQE8JV0veJybniA8R6jbK/eflD/dA/SUfdj+ZUBdTKUFFQmKAUoAAJvBLpCeoOLz88IzxeWbjbkc2pjslRwtyCXxHqNsr95+UTWiOjM2RU31mXduKTwVXi5u6m5or6kStRffFMCMFICSRgW7AR1wR6OzJyZ4NOlKl3VYKybB9Y5ohYy8krELxC8lHKWpCgV8NtPzMr2fHC8NtPzMr2fHDG3Wj7DW8rpl2CqNJs0JDmBjwy0/MyvZ8cLwy0/MyvZ8cG29z7BvC6ZdgiTXJJYPm2RbXr6o1M1ryzkkEDqz7Th1QPGrtLzMvqI+ONJlXaHBRvEra14ZJIPL2tEbb3PsVWI1T7BRSy7qADnmek4n2mO0DHh9o+jyu0fHC8PtH0eV2j44nbLR9i+8LR9gnhQMeH2j6PK7R8cLw+0fR5XaPjidstH2DeFo+wTvDOqTcVvg6Fga07ekZ9DxCeH2j6PK7R8cLw60fR5XrD44FWWj7EOutH2CZK3DiMwIy62vlsneJbEm6CoMNd0cPpYR38PtHzErtHxwOstH2BYhaPsE8azZYUCDkQQegwNeH2j6PK9YfHCNo2gM5EsDbxvYlRPYIjbLR9id4Wj7E/KoUJUVJDKLuXOLt3DsjVSnLnijIco7e6IiVPrJiXHg5SeSVjq5o63Kw4NITsLqUE9CcMeuLbS/kydrfyZ0tC0SgiXLAVPXkNSE8pWxI9pjvZtkCWkuSpa8VrPGUfwA1DVG1mWUJQJcrWrFcxXGUfwA1CH8TGLfGRaMW3mkcRJSnH2nZ/sRHWMt5a6heG+kzHOqUA0vo4AvNtUY3t5RUhMkcaeq50I40w83ACh0qEdatIUpEkcXBSvsJyT1qYdAVFvMt5mkicJUpc6abjvNWThdSBgD0JA632xRFbUzbZtMXXG+qCUA4iVKTrI5g6jzltkGe7LpawFFLOJZc4jk+Sjr4x6BtiQ3JtE94p/CZiWmz2uuMUSnwHNeLKP7OyFan9yWRclzFKn92oqa5LmGFnaK00mUmWmTLZAAcoSVHnJIcknF46z7GkhJKZMsKGIZCQX1NhnEjCJhrKh1RS5EH4OvkK7Ix4OvkK7InL42iFfG0RGVDW8S0IPeF8hXZDqTYFOUgqkSio4kmWkknW5bOJK+NojlWTrstStiSfZhEpWM51HPmBM+SgTFGWhKQ5a6kJDPzQ3rakS5alnyQT3e2MTKUld6+oYNdGXZtiD0tqrkpEpyScSTmQnb0n3RYyH+5bZhmVMyoXjvYYH9dbufVf1otOB7QSyd4oZYIZUwb4ra6wCAegMIIYAFChQoAFChQoAK53R9MUUdRLQqklTyqXevTCxHCIYcE4a4E/nUl/8ADaf1v/CO+7h+myfuf9aormObWqNTaORXqyVRpfYP/nUl/wDDaf1v/CCXc+04RV1m9Jo5Mg72tV9BdWBSG4owL+yKbgh0F0mRQVe/rQpY3taLqGd1FJfEs3BitOq8yuVpV3nWbl+R6PaE0Vp8+dP6PO7Ud8Y+fSR6PO7Ud8PbanqdLeKWpZkKKz+fOR6NO7Ud8Y+fSR6NN9ZHfBt6eobxS1LNhimqSFkqObpT0S+Me0nsEV8vdykkYU80c7oLdTh+2My92qkCQnweeQA2IlfHBtoakbxT1LDpbTlzFFKFOQ7hiMixz54dxWid26lGVNPHVK+ONvnzpvR6j/L+ODbQ1JWIp9RZLQorb586b0eo/wAv44Xz503o9R/l/HE7anqG8U+osmFFbfPnTej1H+X8cL586b0eo/y/jg21PUN4p9QdVM9K0kEK6QMQQQxD63IPVHWhqrwZWCwzjpyI5j+WqAD58qb0eo/y/jjlO3aKRfGpp5bI/RuOu/E7enyuV29PqLOhNFWfPBRejVHan+pC+eCi9GqO1P8AUg21PqJ3iGqLGn0RCiuUwUc0niL+1sPP74wi0Aos91YzQvBQ6NofWMIrr54KL0ao7U/1I5zd1igWGXST1DYq4R7ZkV2lPykUdeHk0WjIWQOEQTzR03wbRFS/OZZnoEz1ZfxxqrdHs5QZNGUE5LmJSUJ5yEFSj0AY7RBtYdQbwtUWNSrEyomTSRdlAyUHsVNU+xwhP/bMNLVt5NJSTaubmpilOsvhKQ2rNzsJVAZJ0rsi4iW3BS1+YqUq8vWWADuou+QYmA/Tq3pNXUJRRy7spLBLJuqmTFYO2ewAdO2KTrJR4PiUnXyx4WN9DbDXaloFc83kA77PVqLnBHWcG2Axfq2AADMG7AR+EAtlWHQ2XRI8NMrfVC+sq4SlLIcpQkYqAyDDVAZpDuiyVOmipJaB5yakFR+ygFh1k9EVg40o+s+LKwlsI+ta77l1FD+XGk4NLUCq841x5mnWrNWXVMU/NwR2JYQ6sCsWaunBWsgzpXlHlpjPeFfgiY468krF9b2Ng7IVwbB2RrPWQlRAvEAkDa2rphh8tG9dNPUanIQCnEgZ3sc3yyEMHo+BI3BsHZHa1agClABDquj8T7o4pLh2I5jnEJM4x6T74vAXxHJGsCsin8NtNEvNF8A/Yl4q7WPbE9bFZvUlatbMOk4COm5NZP1tQrmlo96z/KOoxoJljJS2AjMKFAAoxGYUAChQoUAFKbuH6bJ+5/1qgLmaOzx5IOKRgpJcqyGeerpg03b/ANNk/c/61QF2Im9MUFYgIWoA5OA4LbXxjlVrbRnFr2dV3ErR2ocDe82Lulsed8Mj2RHLQQWOYJB6REzb8gS7oQ4dc7I6goMOgOWiFMZNIwkkmKFChRUoKFChQAKFChQAKFChQAKFChQAKFChQAKFChQAKFChQAKFChQAKFChQAKHdm2muQu/KYTBxVkBRRtKQcLzYOQW1NDSFAnYlO3I61VUuasrmKUtZzUolSj1mOUKFBcG7m0pbKBZ2ILai2qJWxaq9V0/BAJnyMR+qsDAanf2Q70I0cl1k9SJpWAlIVwCAXdsXBg+pNzGllTETEqnFUtSVh1JZ0qBD8DLCNoQb4oYo0pSaa1CeuoRNABUtIBfgKuvgRiRqxfqiHmWWXwlzSAWA30gnEi8XzwHU46iKFD9z17jca0VAmUCElRduMoqy2PlA5Pt6UFqS6nCljBCjxSxZhjjBZDJOgVOvhEzXUSsstgCo3i2GGMXgL4jkiv9JLYTOuS5TljiGIJVkAAek9sW1ozZXg1JKlNilIKvtq4SvaTDGytBqWTME1KCpYLhUxRUxzcDJ+eCGNBMzChQoAFChQoAFChQo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images.bbibiofuels.com/img/892013_12_28_14_P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8"/>
          <a:stretch/>
        </p:blipFill>
        <p:spPr bwMode="auto">
          <a:xfrm>
            <a:off x="632109" y="1716229"/>
            <a:ext cx="7658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Consumption by Sector and Source (EERE)</a:t>
            </a:r>
            <a:endParaRPr lang="en-US" dirty="0"/>
          </a:p>
        </p:txBody>
      </p:sp>
      <p:pic>
        <p:nvPicPr>
          <p:cNvPr id="16386" name="Picture 2" descr="Graph of energy consumption by sector and energy source in 2012. See table below for more detailed inform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4" y="1895475"/>
            <a:ext cx="418147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aph of energy consumption by sector and energy source in 1982. See table below for more detailed inform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5" y="1895475"/>
            <a:ext cx="3962399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17882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1982 73.1 quads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613410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95.1 quads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 is about </a:t>
            </a:r>
            <a:r>
              <a:rPr lang="en-US" b="1" i="1" dirty="0" smtClean="0"/>
              <a:t>Movement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Services</a:t>
            </a:r>
          </a:p>
          <a:p>
            <a:r>
              <a:rPr lang="en-US" dirty="0" smtClean="0"/>
              <a:t>To Initiate and Maintain Movement Requires Energy Inputs</a:t>
            </a:r>
          </a:p>
          <a:p>
            <a:pPr lvl="1"/>
            <a:r>
              <a:rPr lang="en-US" dirty="0" smtClean="0"/>
              <a:t>Replace Losses to Maintain Momentum</a:t>
            </a:r>
          </a:p>
          <a:p>
            <a:pPr lvl="2"/>
            <a:r>
              <a:rPr lang="en-US" dirty="0" smtClean="0"/>
              <a:t>Dissipative Losses (e.g. Friction, Aerodynamic Resistance, etc.)</a:t>
            </a:r>
          </a:p>
          <a:p>
            <a:pPr lvl="2"/>
            <a:r>
              <a:rPr lang="en-US" dirty="0" smtClean="0"/>
              <a:t>Gravitational Potential Energy</a:t>
            </a:r>
          </a:p>
          <a:p>
            <a:pPr lvl="1"/>
            <a:r>
              <a:rPr lang="en-US" dirty="0" smtClean="0"/>
              <a:t>Any Required Accelerations</a:t>
            </a:r>
          </a:p>
          <a:p>
            <a:r>
              <a:rPr lang="en-US" dirty="0" smtClean="0"/>
              <a:t>Energy Supplied Through</a:t>
            </a:r>
          </a:p>
          <a:p>
            <a:pPr lvl="1"/>
            <a:r>
              <a:rPr lang="en-US" dirty="0" smtClean="0"/>
              <a:t>Tractive Power</a:t>
            </a:r>
          </a:p>
          <a:p>
            <a:pPr lvl="1"/>
            <a:r>
              <a:rPr lang="en-US" dirty="0" smtClean="0"/>
              <a:t>Thrust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Transportation Energy Consumption by Mode (2011)</a:t>
            </a:r>
            <a:endParaRPr lang="en-US" dirty="0"/>
          </a:p>
        </p:txBody>
      </p:sp>
      <p:pic>
        <p:nvPicPr>
          <p:cNvPr id="5122" name="Picture 2" descr="http://www.c2es.org/docUploads/figure_1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808650" cy="47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64886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Efficiency Comparison</a:t>
            </a:r>
            <a:endParaRPr lang="en-US" dirty="0"/>
          </a:p>
        </p:txBody>
      </p:sp>
      <p:pic>
        <p:nvPicPr>
          <p:cNvPr id="6146" name="Picture 2" descr="http://www.portofmonroe.com/images/FuelEffici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81200"/>
            <a:ext cx="868679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Work is a Form of Energy</a:t>
            </a:r>
          </a:p>
          <a:p>
            <a:pPr lvl="1"/>
            <a:r>
              <a:rPr lang="en-US" dirty="0" smtClean="0"/>
              <a:t>Mass Dependent</a:t>
            </a:r>
          </a:p>
          <a:p>
            <a:pPr lvl="1"/>
            <a:r>
              <a:rPr lang="en-US" dirty="0" smtClean="0"/>
              <a:t>Path Dependent</a:t>
            </a:r>
          </a:p>
          <a:p>
            <a:pPr lvl="1"/>
            <a:r>
              <a:rPr lang="en-US" dirty="0" smtClean="0"/>
              <a:t>Distance Dependent</a:t>
            </a:r>
          </a:p>
          <a:p>
            <a:pPr lvl="1"/>
            <a:r>
              <a:rPr lang="en-US" dirty="0" smtClean="0"/>
              <a:t>Speed Dependent (Resistive Loads are a Function of Speed)</a:t>
            </a:r>
          </a:p>
          <a:p>
            <a:r>
              <a:rPr lang="en-US" dirty="0" smtClean="0"/>
              <a:t>Design of Transportation Systems</a:t>
            </a:r>
          </a:p>
          <a:p>
            <a:pPr lvl="1"/>
            <a:r>
              <a:rPr lang="en-US" dirty="0" smtClean="0"/>
              <a:t>Average Power Demands</a:t>
            </a:r>
          </a:p>
          <a:p>
            <a:pPr lvl="2"/>
            <a:r>
              <a:rPr lang="en-US" dirty="0" smtClean="0"/>
              <a:t>Required Load</a:t>
            </a:r>
          </a:p>
          <a:p>
            <a:pPr lvl="2"/>
            <a:r>
              <a:rPr lang="en-US" dirty="0" smtClean="0"/>
              <a:t>Power Losses</a:t>
            </a:r>
          </a:p>
          <a:p>
            <a:pPr lvl="1"/>
            <a:r>
              <a:rPr lang="en-US" dirty="0" smtClean="0"/>
              <a:t>Peak Power Demand</a:t>
            </a:r>
          </a:p>
          <a:p>
            <a:pPr lvl="2"/>
            <a:r>
              <a:rPr lang="en-US" dirty="0" smtClean="0"/>
              <a:t>Speed/Acceleration</a:t>
            </a:r>
          </a:p>
          <a:p>
            <a:pPr lvl="2"/>
            <a:r>
              <a:rPr lang="en-US" dirty="0" smtClean="0"/>
              <a:t>Overcoming Grades/Surface Resistance</a:t>
            </a:r>
          </a:p>
          <a:p>
            <a:pPr lvl="1"/>
            <a:r>
              <a:rPr lang="en-US" dirty="0" smtClean="0"/>
              <a:t>Fuel Storage/Range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8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Tractive Power Requirements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690" y="17526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(Engine Tractive Power) = (Mass) x</a:t>
            </a:r>
          </a:p>
          <a:p>
            <a:r>
              <a:rPr lang="en-US" sz="3600" dirty="0" smtClean="0"/>
              <a:t>[ (acceleration) + (aerodynamic load) + </a:t>
            </a:r>
            <a:r>
              <a:rPr lang="en-US" sz="3600" dirty="0"/>
              <a:t>(grade load) + </a:t>
            </a:r>
            <a:r>
              <a:rPr lang="en-US" sz="3600" dirty="0" smtClean="0"/>
              <a:t>(rolling resistance) + (auxiliary loads) + (drive train losses)]</a:t>
            </a:r>
          </a:p>
          <a:p>
            <a:endParaRPr lang="en-US" sz="3600" dirty="0"/>
          </a:p>
          <a:p>
            <a:r>
              <a:rPr lang="en-US" sz="3600" dirty="0" smtClean="0"/>
              <a:t>(Engine Tractive Power) = (Fuel Consumption) x (Energy Density of Fuel) x (Thermal Efficiency of Engine)</a:t>
            </a:r>
          </a:p>
        </p:txBody>
      </p:sp>
    </p:spTree>
    <p:extLst>
      <p:ext uri="{BB962C8B-B14F-4D97-AF65-F5344CB8AC3E}">
        <p14:creationId xmlns:p14="http://schemas.microsoft.com/office/powerpoint/2010/main" val="26454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Emissions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081" y="2667000"/>
            <a:ext cx="8137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(Direct CO2 Emissions) = (Fuel Consumption) x (Carbon Content of Fuel) x (44/12)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22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CO2 Emissions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(Total CO2 Emissions) = </a:t>
            </a:r>
            <a:endParaRPr lang="en-US" sz="3600" dirty="0" smtClean="0"/>
          </a:p>
          <a:p>
            <a:r>
              <a:rPr lang="en-US" sz="3600" dirty="0" smtClean="0"/>
              <a:t>(</a:t>
            </a:r>
            <a:r>
              <a:rPr lang="en-US" sz="3600" dirty="0"/>
              <a:t>Direct Emissions) + </a:t>
            </a:r>
            <a:endParaRPr lang="en-US" sz="3600" dirty="0" smtClean="0"/>
          </a:p>
          <a:p>
            <a:r>
              <a:rPr lang="en-US" sz="3600" dirty="0" smtClean="0"/>
              <a:t>(</a:t>
            </a:r>
            <a:r>
              <a:rPr lang="en-US" sz="3600" dirty="0"/>
              <a:t>Indirect Fuel Cycle Emissions) + (Vehicle Cycle Emissions) + (Infrastructure Cycle Emissions) </a:t>
            </a:r>
            <a:r>
              <a:rPr lang="en-US" sz="3600" dirty="0" smtClean="0"/>
              <a:t>+</a:t>
            </a:r>
          </a:p>
          <a:p>
            <a:r>
              <a:rPr lang="en-US" sz="3600" dirty="0" smtClean="0"/>
              <a:t>(Net Impact on Other Systems)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72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Emissions of toxics and criteria pollutants</a:t>
            </a:r>
          </a:p>
          <a:p>
            <a:r>
              <a:rPr lang="en-US" dirty="0" smtClean="0"/>
              <a:t>Hydrosphere</a:t>
            </a:r>
          </a:p>
          <a:p>
            <a:pPr lvl="1"/>
            <a:r>
              <a:rPr lang="en-US" dirty="0" smtClean="0"/>
              <a:t>Drainage and Flooding</a:t>
            </a:r>
          </a:p>
          <a:p>
            <a:pPr lvl="1"/>
            <a:r>
              <a:rPr lang="en-US" dirty="0" smtClean="0"/>
              <a:t>Runoff </a:t>
            </a:r>
            <a:endParaRPr lang="en-US" dirty="0"/>
          </a:p>
          <a:p>
            <a:r>
              <a:rPr lang="en-US" dirty="0" smtClean="0"/>
              <a:t>Geosphere</a:t>
            </a:r>
          </a:p>
          <a:p>
            <a:pPr lvl="1"/>
            <a:r>
              <a:rPr lang="en-US" dirty="0" smtClean="0"/>
              <a:t>Consumptive land use</a:t>
            </a:r>
          </a:p>
          <a:p>
            <a:pPr lvl="1"/>
            <a:r>
              <a:rPr lang="en-US" dirty="0" smtClean="0"/>
              <a:t>Erosion</a:t>
            </a:r>
          </a:p>
          <a:p>
            <a:r>
              <a:rPr lang="en-US" dirty="0" smtClean="0"/>
              <a:t>Biosphere</a:t>
            </a:r>
          </a:p>
          <a:p>
            <a:pPr lvl="1"/>
            <a:r>
              <a:rPr lang="en-US" dirty="0" smtClean="0"/>
              <a:t>Wildlife impacts</a:t>
            </a:r>
          </a:p>
          <a:p>
            <a:pPr lvl="1"/>
            <a:r>
              <a:rPr lang="en-US" dirty="0" smtClean="0"/>
              <a:t>Exotic and invasive species</a:t>
            </a:r>
          </a:p>
        </p:txBody>
      </p:sp>
    </p:spTree>
    <p:extLst>
      <p:ext uri="{BB962C8B-B14F-4D97-AF65-F5344CB8AC3E}">
        <p14:creationId xmlns:p14="http://schemas.microsoft.com/office/powerpoint/2010/main" val="18000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Reduce Transportation CO2 Emissions?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Direct Emissions</a:t>
            </a:r>
          </a:p>
          <a:p>
            <a:pPr lvl="1"/>
            <a:r>
              <a:rPr lang="en-US" dirty="0" smtClean="0"/>
              <a:t>Engine Technologies</a:t>
            </a:r>
          </a:p>
          <a:p>
            <a:pPr lvl="2"/>
            <a:r>
              <a:rPr lang="en-US" dirty="0" smtClean="0"/>
              <a:t>Improve Thermal Efficiency of Engine</a:t>
            </a:r>
          </a:p>
          <a:p>
            <a:pPr lvl="2"/>
            <a:r>
              <a:rPr lang="en-US" dirty="0" smtClean="0"/>
              <a:t>Alternative Fuels with Lower Carbon Content</a:t>
            </a:r>
          </a:p>
          <a:p>
            <a:pPr lvl="1"/>
            <a:r>
              <a:rPr lang="en-US" dirty="0" smtClean="0"/>
              <a:t>Vehicle Technologies</a:t>
            </a:r>
          </a:p>
          <a:p>
            <a:pPr lvl="2"/>
            <a:r>
              <a:rPr lang="en-US" dirty="0" smtClean="0"/>
              <a:t>Improve Drive Train Efficiencies</a:t>
            </a:r>
          </a:p>
          <a:p>
            <a:pPr lvl="2"/>
            <a:r>
              <a:rPr lang="en-US" dirty="0" smtClean="0"/>
              <a:t>Improve Aerodynamics</a:t>
            </a:r>
          </a:p>
          <a:p>
            <a:pPr lvl="2"/>
            <a:r>
              <a:rPr lang="en-US" dirty="0" smtClean="0"/>
              <a:t>Reduce Rolling Resistance</a:t>
            </a:r>
          </a:p>
          <a:p>
            <a:pPr lvl="2"/>
            <a:r>
              <a:rPr lang="en-US" dirty="0" smtClean="0"/>
              <a:t>Energy Recovery/Hybrid Drivetrains</a:t>
            </a:r>
          </a:p>
          <a:p>
            <a:pPr lvl="2"/>
            <a:r>
              <a:rPr lang="en-US" dirty="0" smtClean="0"/>
              <a:t>Lighten Vehicle</a:t>
            </a:r>
          </a:p>
          <a:p>
            <a:pPr lvl="1"/>
            <a:r>
              <a:rPr lang="en-US" dirty="0" smtClean="0"/>
              <a:t>Reduce Travel Demand</a:t>
            </a:r>
          </a:p>
          <a:p>
            <a:pPr lvl="2"/>
            <a:r>
              <a:rPr lang="en-US" dirty="0" smtClean="0"/>
              <a:t>Reduce Mileage</a:t>
            </a:r>
          </a:p>
          <a:p>
            <a:pPr lvl="2"/>
            <a:r>
              <a:rPr lang="en-US" dirty="0" smtClean="0"/>
              <a:t>Reduce Total Tonnage (e.g. Packaging)</a:t>
            </a:r>
          </a:p>
          <a:p>
            <a:pPr lvl="2"/>
            <a:r>
              <a:rPr lang="en-US" dirty="0" smtClean="0"/>
              <a:t>Modal Shifts</a:t>
            </a:r>
          </a:p>
        </p:txBody>
      </p:sp>
    </p:spTree>
    <p:extLst>
      <p:ext uri="{BB962C8B-B14F-4D97-AF65-F5344CB8AC3E}">
        <p14:creationId xmlns:p14="http://schemas.microsoft.com/office/powerpoint/2010/main" val="455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Reduce Transportation CO2 Emissions?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Indirect Emissions</a:t>
            </a:r>
          </a:p>
          <a:p>
            <a:pPr lvl="1"/>
            <a:r>
              <a:rPr lang="en-US" dirty="0" smtClean="0"/>
              <a:t>Improve Recyclability </a:t>
            </a:r>
          </a:p>
          <a:p>
            <a:pPr lvl="2"/>
            <a:r>
              <a:rPr lang="en-US" dirty="0" smtClean="0"/>
              <a:t>Infrastructure</a:t>
            </a:r>
          </a:p>
          <a:p>
            <a:pPr lvl="2"/>
            <a:r>
              <a:rPr lang="en-US" dirty="0" smtClean="0"/>
              <a:t>Vehicles</a:t>
            </a:r>
          </a:p>
          <a:p>
            <a:pPr lvl="1"/>
            <a:r>
              <a:rPr lang="en-US" dirty="0" smtClean="0"/>
              <a:t>Extend Lifetime</a:t>
            </a:r>
          </a:p>
          <a:p>
            <a:pPr lvl="2"/>
            <a:r>
              <a:rPr lang="en-US" dirty="0" smtClean="0"/>
              <a:t>Infrastructure</a:t>
            </a:r>
          </a:p>
          <a:p>
            <a:pPr lvl="2"/>
            <a:r>
              <a:rPr lang="en-US" dirty="0" smtClean="0"/>
              <a:t>Vehicles</a:t>
            </a:r>
          </a:p>
          <a:p>
            <a:pPr lvl="2"/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Design/Construction of Low Impact Infrastructure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66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Passenger Energy Efficiency</a:t>
            </a:r>
            <a:endParaRPr lang="en-US" dirty="0"/>
          </a:p>
        </p:txBody>
      </p:sp>
      <p:pic>
        <p:nvPicPr>
          <p:cNvPr id="4098" name="Picture 2" descr="http://www.templetons.com/brad/robocars/trans-ener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4236"/>
            <a:ext cx="563356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0985" y="6403075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Templetons.com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Fuel Technologies</a:t>
            </a:r>
            <a:endParaRPr lang="en-US" dirty="0"/>
          </a:p>
        </p:txBody>
      </p:sp>
      <p:pic>
        <p:nvPicPr>
          <p:cNvPr id="1026" name="Picture 2" descr="https://greet.es.anl.gov/public/images/greet_sample_ghg_emis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5110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61722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Argonne National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Emissions of </a:t>
            </a:r>
            <a:r>
              <a:rPr lang="en-US" dirty="0" err="1" smtClean="0"/>
              <a:t>Radiatively</a:t>
            </a:r>
            <a:r>
              <a:rPr lang="en-US" dirty="0"/>
              <a:t> </a:t>
            </a:r>
            <a:r>
              <a:rPr lang="en-US" dirty="0" smtClean="0"/>
              <a:t>Important Trace Substances (RITS)… Climatic Impacts</a:t>
            </a:r>
          </a:p>
          <a:p>
            <a:pPr lvl="1"/>
            <a:r>
              <a:rPr lang="en-US" dirty="0" smtClean="0"/>
              <a:t>Weather modification</a:t>
            </a:r>
          </a:p>
          <a:p>
            <a:r>
              <a:rPr lang="en-US" dirty="0" smtClean="0"/>
              <a:t>Hydrosphere</a:t>
            </a:r>
          </a:p>
          <a:p>
            <a:pPr lvl="1"/>
            <a:r>
              <a:rPr lang="en-US" dirty="0" smtClean="0"/>
              <a:t>Oceanic Pollution</a:t>
            </a:r>
          </a:p>
          <a:p>
            <a:r>
              <a:rPr lang="en-US" dirty="0" smtClean="0"/>
              <a:t>Geosphere</a:t>
            </a:r>
          </a:p>
          <a:p>
            <a:pPr lvl="1"/>
            <a:r>
              <a:rPr lang="en-US" dirty="0" smtClean="0"/>
              <a:t>Impacts on Geomorphology</a:t>
            </a:r>
          </a:p>
          <a:p>
            <a:r>
              <a:rPr lang="en-US" dirty="0" smtClean="0"/>
              <a:t>Biosphere</a:t>
            </a:r>
          </a:p>
          <a:p>
            <a:pPr lvl="1"/>
            <a:r>
              <a:rPr lang="en-US" dirty="0" smtClean="0"/>
              <a:t>Habitat Impacts</a:t>
            </a:r>
          </a:p>
          <a:p>
            <a:pPr lvl="1"/>
            <a:r>
              <a:rPr lang="en-US" dirty="0" smtClean="0"/>
              <a:t>Clearing and mowing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0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Drainage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of overland flow relative to channelized flow</a:t>
            </a:r>
          </a:p>
          <a:p>
            <a:r>
              <a:rPr lang="en-US" dirty="0" smtClean="0"/>
              <a:t>Impacts of damming due to raised roadbeds</a:t>
            </a:r>
          </a:p>
          <a:p>
            <a:r>
              <a:rPr lang="en-US" dirty="0" smtClean="0"/>
              <a:t>Increase in impervious surface associated with transportation infrastructure</a:t>
            </a:r>
            <a:endParaRPr lang="en-US" dirty="0"/>
          </a:p>
        </p:txBody>
      </p:sp>
      <p:pic>
        <p:nvPicPr>
          <p:cNvPr id="2050" name="Picture 2" descr="http://t3.gstatic.com/images?q=tbn:ANd9GcQcDMT9EWgbI7SPPkQRgSeWW4xfJfznEdqsUch1Em1knDCQHN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6165"/>
            <a:ext cx="3185669" cy="23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8430" y="3744955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Commons.wikipedia</a:t>
            </a:r>
            <a:endParaRPr lang="en-US" sz="1000" dirty="0"/>
          </a:p>
        </p:txBody>
      </p:sp>
      <p:pic>
        <p:nvPicPr>
          <p:cNvPr id="2052" name="Picture 4" descr="http://farm1.staticflickr.com/168/408411367_fc59d1c122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54" y="3978742"/>
            <a:ext cx="3604959" cy="24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2749" y="6340158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Florida DOT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47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Zebra Mussels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5800" y="1219200"/>
            <a:ext cx="4038600" cy="4525963"/>
          </a:xfrm>
        </p:spPr>
        <p:txBody>
          <a:bodyPr/>
          <a:lstStyle/>
          <a:p>
            <a:r>
              <a:rPr lang="en-US" i="1" dirty="0" err="1" smtClean="0"/>
              <a:t>Dreissena</a:t>
            </a:r>
            <a:r>
              <a:rPr lang="en-US" i="1" dirty="0" smtClean="0"/>
              <a:t> </a:t>
            </a:r>
            <a:r>
              <a:rPr lang="en-US" i="1" dirty="0" err="1" smtClean="0"/>
              <a:t>polymorpha</a:t>
            </a:r>
            <a:endParaRPr lang="en-US" i="1" dirty="0" smtClean="0"/>
          </a:p>
          <a:p>
            <a:r>
              <a:rPr lang="en-US" dirty="0" smtClean="0"/>
              <a:t>Native to Russia </a:t>
            </a:r>
          </a:p>
          <a:p>
            <a:r>
              <a:rPr lang="en-US" dirty="0" smtClean="0"/>
              <a:t>Introduced through ballast water in the early 1980’s</a:t>
            </a:r>
          </a:p>
          <a:p>
            <a:r>
              <a:rPr lang="en-US" dirty="0" smtClean="0"/>
              <a:t>Can colonize virtually any substrate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orker removing zebra mussels from water intake p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7612"/>
            <a:ext cx="2819400" cy="463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6091671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R. </a:t>
            </a:r>
            <a:r>
              <a:rPr lang="en-US" sz="1000" dirty="0" err="1"/>
              <a:t>Peplowski</a:t>
            </a:r>
            <a:r>
              <a:rPr lang="en-US" sz="1000" dirty="0"/>
              <a:t>, </a:t>
            </a:r>
            <a:r>
              <a:rPr lang="en-US" sz="1000" dirty="0">
                <a:hlinkClick r:id="rId3"/>
              </a:rPr>
              <a:t>Detroit Edison</a:t>
            </a:r>
            <a:endParaRPr lang="en-US" sz="1000" dirty="0"/>
          </a:p>
        </p:txBody>
      </p:sp>
      <p:pic>
        <p:nvPicPr>
          <p:cNvPr id="1028" name="Picture 4" descr="clump of zebra mussels on native cl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80961"/>
            <a:ext cx="1524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ayfish covered with zebra muss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4191000"/>
            <a:ext cx="15335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9225" y="6351747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Nationalatlas.gov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35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Zebra Mussel Distribution</a:t>
            </a:r>
            <a:endParaRPr lang="en-US" dirty="0"/>
          </a:p>
        </p:txBody>
      </p:sp>
      <p:pic>
        <p:nvPicPr>
          <p:cNvPr id="1026" name="Picture 2" descr="http://mri.usd.edu/education_network/Nature_and_Science/biology/Invasive_Species/images/zeb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7340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Heat Island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953000"/>
            <a:ext cx="4038600" cy="1477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built environment typically has lower albedo than vegetated surfaces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86300" y="4953000"/>
            <a:ext cx="4038600" cy="140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Transportation infrastructure and rooftops are the most important contributors</a:t>
            </a:r>
          </a:p>
          <a:p>
            <a:endParaRPr lang="en-US" dirty="0"/>
          </a:p>
        </p:txBody>
      </p:sp>
      <p:pic>
        <p:nvPicPr>
          <p:cNvPr id="8194" name="Picture 2" descr="http://heatisland.lbl.gov/sites/all/files/imagecache/front_slideshow/heatisland-mai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5474"/>
            <a:ext cx="66294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4434" y="4499265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Heatisland.lbl.gov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91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1416</TotalTime>
  <Words>800</Words>
  <Application>Microsoft Office PowerPoint</Application>
  <PresentationFormat>On-screen Show (4:3)</PresentationFormat>
  <Paragraphs>221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Clarity</vt:lpstr>
      <vt:lpstr>Environmental Impacts of Transportation</vt:lpstr>
      <vt:lpstr>Environmental Impacts</vt:lpstr>
      <vt:lpstr>Fuel and Vehicle Cycles</vt:lpstr>
      <vt:lpstr>Direct Impacts</vt:lpstr>
      <vt:lpstr>Indirect Impacts</vt:lpstr>
      <vt:lpstr>Impacts on Drainage</vt:lpstr>
      <vt:lpstr>Zebra Mussels</vt:lpstr>
      <vt:lpstr>Zebra Mussel Distribution</vt:lpstr>
      <vt:lpstr>Urban Heat Island</vt:lpstr>
      <vt:lpstr>Atlanta Heat Island</vt:lpstr>
      <vt:lpstr>Atlanta Heat Island</vt:lpstr>
      <vt:lpstr>Atlanta Heat Island</vt:lpstr>
      <vt:lpstr>Atlanta Heat Island</vt:lpstr>
      <vt:lpstr>Atlanta Downtown Thermal Image</vt:lpstr>
      <vt:lpstr>Common Pollutants</vt:lpstr>
      <vt:lpstr>Types of Pollutants</vt:lpstr>
      <vt:lpstr>Mobile Emissions</vt:lpstr>
      <vt:lpstr>Mobile Emissions</vt:lpstr>
      <vt:lpstr>Types of Mobile Emissions</vt:lpstr>
      <vt:lpstr>Full Cycle Emissions</vt:lpstr>
      <vt:lpstr>PowerPoint Presentation</vt:lpstr>
      <vt:lpstr>Criteria Emissions</vt:lpstr>
      <vt:lpstr>Criteria Emissions</vt:lpstr>
      <vt:lpstr>PowerPoint Presentation</vt:lpstr>
      <vt:lpstr>HAPS Emissions</vt:lpstr>
      <vt:lpstr>Port Emissions</vt:lpstr>
      <vt:lpstr>Criteria Pollutants</vt:lpstr>
      <vt:lpstr>Greenhouse Gas Emissions by Sector</vt:lpstr>
      <vt:lpstr>U.S. Energy Flow 2012</vt:lpstr>
      <vt:lpstr>PowerPoint Presentation</vt:lpstr>
      <vt:lpstr>Energy Consumption</vt:lpstr>
      <vt:lpstr>Energy Consumption by Sector and Source (EERE)</vt:lpstr>
      <vt:lpstr>Transportation and Energy</vt:lpstr>
      <vt:lpstr>U.S. Transportation Energy Consumption by Mode (2011)</vt:lpstr>
      <vt:lpstr>Modal Efficiency Comparison</vt:lpstr>
      <vt:lpstr>Mechanical Work</vt:lpstr>
      <vt:lpstr>Tractive Power Requirements</vt:lpstr>
      <vt:lpstr>Carbon Dioxide Emissions</vt:lpstr>
      <vt:lpstr>Total CO2 Emissions</vt:lpstr>
      <vt:lpstr>How Do We Reduce Transportation CO2 Emissions?</vt:lpstr>
      <vt:lpstr>How Do We Reduce Transportation CO2 Emissions?</vt:lpstr>
      <vt:lpstr>Passenger Energy Efficiency</vt:lpstr>
      <vt:lpstr>Comparison of Fuel Technologies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Impacts of Transportation</dc:title>
  <dc:creator>morodger</dc:creator>
  <cp:lastModifiedBy>michael rodgers</cp:lastModifiedBy>
  <cp:revision>39</cp:revision>
  <dcterms:created xsi:type="dcterms:W3CDTF">2013-09-03T16:35:06Z</dcterms:created>
  <dcterms:modified xsi:type="dcterms:W3CDTF">2015-01-14T19:48:29Z</dcterms:modified>
</cp:coreProperties>
</file>