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2" r:id="rId18"/>
    <p:sldId id="278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0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8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9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7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2C7E-0399-5345-856F-89E97CC9D2A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8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253" y="618488"/>
            <a:ext cx="62760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Team CRC goal:  10,000 </a:t>
            </a:r>
            <a:r>
              <a:rPr lang="en-US" sz="2400" dirty="0" err="1" smtClean="0"/>
              <a:t>lbs</a:t>
            </a:r>
            <a:r>
              <a:rPr lang="en-US" sz="2400" dirty="0" smtClean="0"/>
              <a:t> CO2 averted/offset</a:t>
            </a:r>
          </a:p>
          <a:p>
            <a:endParaRPr lang="en-US" dirty="0"/>
          </a:p>
          <a:p>
            <a:r>
              <a:rPr lang="en-US" dirty="0" smtClean="0"/>
              <a:t>Some important #’s for designing CRC plans: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lbs</a:t>
            </a:r>
            <a:r>
              <a:rPr lang="en-US" dirty="0" smtClean="0"/>
              <a:t> of CO2 generated from 1kwhr of electricity in the SE:  2.2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lbs</a:t>
            </a:r>
            <a:r>
              <a:rPr lang="en-US" dirty="0" smtClean="0"/>
              <a:t> of CO2 generated by average American in 1 </a:t>
            </a:r>
            <a:r>
              <a:rPr lang="en-US" dirty="0" err="1" smtClean="0"/>
              <a:t>yr</a:t>
            </a:r>
            <a:r>
              <a:rPr lang="en-US" dirty="0" smtClean="0"/>
              <a:t>:   25,000 </a:t>
            </a:r>
            <a:r>
              <a:rPr lang="en-US" dirty="0" err="1" smtClean="0"/>
              <a:t>lbs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lbs</a:t>
            </a:r>
            <a:r>
              <a:rPr lang="en-US" dirty="0" smtClean="0"/>
              <a:t> of CO2 generated from 1 gallon of gasoline: 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4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0"/>
            <a:ext cx="605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0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98500"/>
            <a:ext cx="82296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25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2413"/>
            <a:ext cx="8572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73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874713" y="395288"/>
            <a:ext cx="7304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US Oil Production is in decline; rest of the world to follow, but WHEN?</a:t>
            </a:r>
          </a:p>
        </p:txBody>
      </p:sp>
      <p:pic>
        <p:nvPicPr>
          <p:cNvPr id="30723" name="Picture 5" descr="US_Oil_Production_and_Imports_1920_to_2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844550"/>
            <a:ext cx="57134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6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5" y="1559307"/>
            <a:ext cx="8607727" cy="3974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3539" y="651474"/>
            <a:ext cx="509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Domestic Oil Production is UP!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deepwater</a:t>
            </a:r>
            <a:r>
              <a:rPr lang="en-US" dirty="0" smtClean="0">
                <a:sym typeface="Wingdings"/>
              </a:rPr>
              <a:t> drilling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7" y="639036"/>
            <a:ext cx="8881280" cy="6142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1137" y="135100"/>
            <a:ext cx="51788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Peak Oil:  not “if”, but “when”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744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>
                <a:latin typeface="Arial" charset="0"/>
              </a:rPr>
              <a:t>Oil used since 1950</a:t>
            </a:r>
            <a:r>
              <a:rPr lang="en-US" sz="3200">
                <a:latin typeface="Arial" charset="0"/>
              </a:rPr>
              <a:t> (R=7)</a:t>
            </a:r>
          </a:p>
        </p:txBody>
      </p:sp>
      <p:pic>
        <p:nvPicPr>
          <p:cNvPr id="31747" name="Picture 5" descr="doub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838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7467600" y="533400"/>
            <a:ext cx="1023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Recall</a:t>
            </a:r>
          </a:p>
          <a:p>
            <a:pPr eaLnBrk="1" hangingPunct="1"/>
            <a:r>
              <a:rPr lang="en-US" sz="1800"/>
              <a:t>T</a:t>
            </a:r>
            <a:r>
              <a:rPr lang="en-US" sz="1800" baseline="-25000"/>
              <a:t>2</a:t>
            </a:r>
            <a:r>
              <a:rPr lang="en-US" sz="1800"/>
              <a:t>=70/R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5486400" y="1981200"/>
            <a:ext cx="3124200" cy="4038600"/>
          </a:xfrm>
          <a:prstGeom prst="rect">
            <a:avLst/>
          </a:prstGeom>
          <a:solidFill>
            <a:srgbClr val="EF4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6019800" y="3048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2010 - 2020 ?</a:t>
            </a:r>
          </a:p>
        </p:txBody>
      </p:sp>
    </p:spTree>
    <p:extLst>
      <p:ext uri="{BB962C8B-B14F-4D97-AF65-F5344CB8AC3E}">
        <p14:creationId xmlns:p14="http://schemas.microsoft.com/office/powerpoint/2010/main" val="301722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250px-Remaining_oi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6688"/>
            <a:ext cx="5564188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6910388" y="6430963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1ZJ = 10</a:t>
            </a:r>
            <a:r>
              <a:rPr lang="en-US" sz="1800" baseline="30000"/>
              <a:t>20</a:t>
            </a:r>
            <a:r>
              <a:rPr lang="en-US" sz="1800"/>
              <a:t> J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941888" y="382588"/>
            <a:ext cx="3873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Global oil consumption = 0.18 ZJ/</a:t>
            </a:r>
            <a:r>
              <a:rPr lang="en-US" sz="1800" dirty="0" err="1"/>
              <a:t>yr</a:t>
            </a:r>
            <a:r>
              <a:rPr lang="en-US" sz="1800" dirty="0" smtClean="0"/>
              <a:t>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619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98500"/>
            <a:ext cx="7772400" cy="544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2959" y="6171540"/>
            <a:ext cx="446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www.giss.nasa.gov</a:t>
            </a:r>
            <a:r>
              <a:rPr lang="en-US" sz="1400" i="1" dirty="0"/>
              <a:t>/research/briefs/kharecha_01/Fig1.pdf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722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800px-OPEC_declared_reserves_1980-now_EI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065213" y="190500"/>
            <a:ext cx="685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Quantifying OPEC oil reserves is a shell game! Nobody knows….</a:t>
            </a:r>
          </a:p>
        </p:txBody>
      </p:sp>
    </p:spTree>
    <p:extLst>
      <p:ext uri="{BB962C8B-B14F-4D97-AF65-F5344CB8AC3E}">
        <p14:creationId xmlns:p14="http://schemas.microsoft.com/office/powerpoint/2010/main" val="210239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7480"/>
            <a:ext cx="729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00" y="778001"/>
            <a:ext cx="6033957" cy="5123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1510" y="5924123"/>
            <a:ext cx="93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bp.com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144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34" y="857411"/>
            <a:ext cx="8243482" cy="4843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5194" y="5924123"/>
            <a:ext cx="93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bp.com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37533" y="373244"/>
            <a:ext cx="676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COAL:  a whole different ballgame of “have’s” and “have-not’s”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673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1" y="381790"/>
            <a:ext cx="8584925" cy="57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56" y="654802"/>
            <a:ext cx="7894898" cy="53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0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1" y="379302"/>
            <a:ext cx="8522260" cy="59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5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8" y="439483"/>
            <a:ext cx="8286552" cy="56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5" y="378472"/>
            <a:ext cx="8257348" cy="58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3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5" y="439482"/>
            <a:ext cx="8368374" cy="58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01600"/>
            <a:ext cx="75057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9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169</Words>
  <Application>Microsoft Macintosh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Oil used since 1950 (R=7)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2013-01-08T00:58:36Z</dcterms:created>
  <dcterms:modified xsi:type="dcterms:W3CDTF">2013-01-09T19:55:10Z</dcterms:modified>
</cp:coreProperties>
</file>