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6" r:id="rId4"/>
    <p:sldId id="259" r:id="rId5"/>
    <p:sldId id="266" r:id="rId6"/>
    <p:sldId id="276" r:id="rId7"/>
    <p:sldId id="281" r:id="rId8"/>
    <p:sldId id="264" r:id="rId9"/>
    <p:sldId id="277" r:id="rId10"/>
    <p:sldId id="282" r:id="rId11"/>
    <p:sldId id="278" r:id="rId12"/>
    <p:sldId id="279" r:id="rId13"/>
    <p:sldId id="280" r:id="rId14"/>
    <p:sldId id="265" r:id="rId15"/>
    <p:sldId id="260" r:id="rId16"/>
    <p:sldId id="262" r:id="rId17"/>
    <p:sldId id="267" r:id="rId18"/>
    <p:sldId id="268" r:id="rId19"/>
    <p:sldId id="269" r:id="rId20"/>
    <p:sldId id="273" r:id="rId21"/>
    <p:sldId id="270" r:id="rId22"/>
    <p:sldId id="271" r:id="rId23"/>
    <p:sldId id="272" r:id="rId24"/>
    <p:sldId id="274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702-AD2C-5B4B-AAD0-D937EC1AED39}" type="datetimeFigureOut">
              <a:rPr lang="en-US" smtClean="0"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4FEC-3359-F148-B835-42541DBF4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5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702-AD2C-5B4B-AAD0-D937EC1AED39}" type="datetimeFigureOut">
              <a:rPr lang="en-US" smtClean="0"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4FEC-3359-F148-B835-42541DBF4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2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702-AD2C-5B4B-AAD0-D937EC1AED39}" type="datetimeFigureOut">
              <a:rPr lang="en-US" smtClean="0"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4FEC-3359-F148-B835-42541DBF4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4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702-AD2C-5B4B-AAD0-D937EC1AED39}" type="datetimeFigureOut">
              <a:rPr lang="en-US" smtClean="0"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4FEC-3359-F148-B835-42541DBF4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8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702-AD2C-5B4B-AAD0-D937EC1AED39}" type="datetimeFigureOut">
              <a:rPr lang="en-US" smtClean="0"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4FEC-3359-F148-B835-42541DBF4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7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702-AD2C-5B4B-AAD0-D937EC1AED39}" type="datetimeFigureOut">
              <a:rPr lang="en-US" smtClean="0"/>
              <a:t>1/7/13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4FEC-3359-F148-B835-42541DBF4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7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702-AD2C-5B4B-AAD0-D937EC1AED39}" type="datetimeFigureOut">
              <a:rPr lang="en-US" smtClean="0"/>
              <a:t>1/7/13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4FEC-3359-F148-B835-42541DBF4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2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702-AD2C-5B4B-AAD0-D937EC1AED39}" type="datetimeFigureOut">
              <a:rPr lang="en-US" smtClean="0"/>
              <a:t>1/7/13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4FEC-3359-F148-B835-42541DBF4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4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702-AD2C-5B4B-AAD0-D937EC1AED39}" type="datetimeFigureOut">
              <a:rPr lang="en-US" smtClean="0"/>
              <a:t>1/7/13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4FEC-3359-F148-B835-42541DBF4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3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702-AD2C-5B4B-AAD0-D937EC1AED39}" type="datetimeFigureOut">
              <a:rPr lang="en-US" smtClean="0"/>
              <a:t>1/7/13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4FEC-3359-F148-B835-42541DBF4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9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702-AD2C-5B4B-AAD0-D937EC1AED39}" type="datetimeFigureOut">
              <a:rPr lang="en-US" smtClean="0"/>
              <a:t>1/7/13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4FEC-3359-F148-B835-42541DBF4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4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81702-AD2C-5B4B-AAD0-D937EC1AED39}" type="datetimeFigureOut">
              <a:rPr lang="en-US" smtClean="0"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4FEC-3359-F148-B835-42541DBF4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6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6973" y="172173"/>
            <a:ext cx="6019046" cy="2677656"/>
          </a:xfrm>
          <a:prstGeom prst="rect">
            <a:avLst/>
          </a:prstGeom>
          <a:noFill/>
          <a:ln>
            <a:solidFill>
              <a:srgbClr val="94B6D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Basics of electricity</a:t>
            </a:r>
          </a:p>
          <a:p>
            <a:endParaRPr lang="en-US" dirty="0" smtClean="0"/>
          </a:p>
          <a:p>
            <a:r>
              <a:rPr lang="en-US" u="sng" dirty="0" smtClean="0"/>
              <a:t>Current</a:t>
            </a:r>
            <a:r>
              <a:rPr lang="en-US" dirty="0" smtClean="0"/>
              <a:t> (I, measured in amperes) flows from – to +</a:t>
            </a:r>
          </a:p>
          <a:p>
            <a:endParaRPr lang="en-US" dirty="0"/>
          </a:p>
          <a:p>
            <a:r>
              <a:rPr lang="en-US" u="sng" dirty="0" smtClean="0"/>
              <a:t>Voltage</a:t>
            </a:r>
            <a:r>
              <a:rPr lang="en-US" dirty="0" smtClean="0"/>
              <a:t> (V, measured in volts) reflects the potential difference </a:t>
            </a:r>
          </a:p>
          <a:p>
            <a:r>
              <a:rPr lang="en-US" dirty="0"/>
              <a:t>b</a:t>
            </a:r>
            <a:r>
              <a:rPr lang="en-US" dirty="0" smtClean="0"/>
              <a:t>etween a negatively and positively charged material </a:t>
            </a:r>
          </a:p>
          <a:p>
            <a:endParaRPr lang="en-US" dirty="0"/>
          </a:p>
          <a:p>
            <a:r>
              <a:rPr lang="en-US" u="sng" dirty="0" smtClean="0"/>
              <a:t>Resistance</a:t>
            </a:r>
            <a:r>
              <a:rPr lang="en-US" dirty="0" smtClean="0"/>
              <a:t> (R, measured in ohms) prevents flow of electrons;</a:t>
            </a:r>
          </a:p>
          <a:p>
            <a:r>
              <a:rPr lang="en-US" dirty="0"/>
              <a:t>d</a:t>
            </a:r>
            <a:r>
              <a:rPr lang="en-US" dirty="0" smtClean="0"/>
              <a:t>epends on material, distance, and temperature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6973" y="3012307"/>
            <a:ext cx="5724644" cy="1292662"/>
          </a:xfrm>
          <a:prstGeom prst="rect">
            <a:avLst/>
          </a:prstGeom>
          <a:noFill/>
          <a:ln>
            <a:solidFill>
              <a:srgbClr val="94B6D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Ohm’s Law:  V=R * I</a:t>
            </a:r>
          </a:p>
          <a:p>
            <a:endParaRPr lang="en-US" dirty="0" smtClean="0"/>
          </a:p>
          <a:p>
            <a:r>
              <a:rPr lang="en-US" u="sng" dirty="0" smtClean="0"/>
              <a:t>Ex</a:t>
            </a:r>
            <a:r>
              <a:rPr lang="en-US" dirty="0" smtClean="0"/>
              <a:t>:  US uses 120V; toaster is 15ohms, so I=120/15 = 8 amps </a:t>
            </a:r>
          </a:p>
          <a:p>
            <a:r>
              <a:rPr lang="en-US" dirty="0"/>
              <a:t>o</a:t>
            </a:r>
            <a:r>
              <a:rPr lang="en-US" dirty="0" smtClean="0"/>
              <a:t>f current going through toaster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26973" y="4477819"/>
            <a:ext cx="7197328" cy="1015663"/>
          </a:xfrm>
          <a:prstGeom prst="rect">
            <a:avLst/>
          </a:prstGeom>
          <a:noFill/>
          <a:ln>
            <a:solidFill>
              <a:srgbClr val="94B6D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Power = V * I</a:t>
            </a:r>
          </a:p>
          <a:p>
            <a:endParaRPr lang="en-US" dirty="0" smtClean="0"/>
          </a:p>
          <a:p>
            <a:r>
              <a:rPr lang="en-US" dirty="0" smtClean="0"/>
              <a:t>Voltage fixed at 120V; so toaster has power of 120*8 = 960Watts (joules/s)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6973" y="5645882"/>
            <a:ext cx="7342838" cy="1015663"/>
          </a:xfrm>
          <a:prstGeom prst="rect">
            <a:avLst/>
          </a:prstGeom>
          <a:noFill/>
          <a:ln>
            <a:solidFill>
              <a:srgbClr val="94B6D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Energy = P * time  (this is what you pay for)</a:t>
            </a:r>
          </a:p>
          <a:p>
            <a:endParaRPr lang="en-US" dirty="0" smtClean="0"/>
          </a:p>
          <a:p>
            <a:r>
              <a:rPr lang="en-US" dirty="0" smtClean="0"/>
              <a:t>Leave toaster on for 30min, then E = 960Watts * 0.5hr = 0.480 kilowatt hours</a:t>
            </a:r>
          </a:p>
        </p:txBody>
      </p:sp>
    </p:spTree>
    <p:extLst>
      <p:ext uri="{BB962C8B-B14F-4D97-AF65-F5344CB8AC3E}">
        <p14:creationId xmlns:p14="http://schemas.microsoft.com/office/powerpoint/2010/main" val="202715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01600"/>
            <a:ext cx="75057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7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91" y="379302"/>
            <a:ext cx="8522260" cy="59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15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08" y="439483"/>
            <a:ext cx="8286552" cy="56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28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65" y="378472"/>
            <a:ext cx="8257348" cy="58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06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65" y="439482"/>
            <a:ext cx="8368374" cy="58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87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312" y="0"/>
            <a:ext cx="5878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10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0"/>
            <a:ext cx="6051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67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98500"/>
            <a:ext cx="82296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482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2413"/>
            <a:ext cx="85725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936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874713" y="395288"/>
            <a:ext cx="7304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US Oil Production is in decline; rest of the world to follow, but WHEN?</a:t>
            </a:r>
          </a:p>
        </p:txBody>
      </p:sp>
      <p:pic>
        <p:nvPicPr>
          <p:cNvPr id="30723" name="Picture 5" descr="US_Oil_Production_and_Imports_1920_to_20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844550"/>
            <a:ext cx="57134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01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35" y="789004"/>
            <a:ext cx="53467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9271" y="986857"/>
            <a:ext cx="875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9134" y="1239715"/>
            <a:ext cx="1135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36341" y="1463868"/>
            <a:ext cx="87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0971" y="322564"/>
            <a:ext cx="1779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 clever analogy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7497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7" y="639036"/>
            <a:ext cx="8881280" cy="6142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1137" y="135100"/>
            <a:ext cx="51788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Peak Oil:  not “if”, but “when”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3726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u="sng">
                <a:latin typeface="Arial" charset="0"/>
              </a:rPr>
              <a:t>Oil used since 1950</a:t>
            </a:r>
            <a:r>
              <a:rPr lang="en-US" sz="3200">
                <a:latin typeface="Arial" charset="0"/>
              </a:rPr>
              <a:t> (R=7)</a:t>
            </a:r>
          </a:p>
        </p:txBody>
      </p:sp>
      <p:pic>
        <p:nvPicPr>
          <p:cNvPr id="31747" name="Picture 5" descr="doub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48387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7467600" y="533400"/>
            <a:ext cx="1023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Recall</a:t>
            </a:r>
          </a:p>
          <a:p>
            <a:pPr eaLnBrk="1" hangingPunct="1"/>
            <a:r>
              <a:rPr lang="en-US" sz="1800"/>
              <a:t>T</a:t>
            </a:r>
            <a:r>
              <a:rPr lang="en-US" sz="1800" baseline="-25000"/>
              <a:t>2</a:t>
            </a:r>
            <a:r>
              <a:rPr lang="en-US" sz="1800"/>
              <a:t>=70/R</a:t>
            </a: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5486400" y="1981200"/>
            <a:ext cx="3124200" cy="4038600"/>
          </a:xfrm>
          <a:prstGeom prst="rect">
            <a:avLst/>
          </a:prstGeom>
          <a:solidFill>
            <a:srgbClr val="EF4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6019800" y="30480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2010 - 2020 ?</a:t>
            </a:r>
          </a:p>
        </p:txBody>
      </p:sp>
    </p:spTree>
    <p:extLst>
      <p:ext uri="{BB962C8B-B14F-4D97-AF65-F5344CB8AC3E}">
        <p14:creationId xmlns:p14="http://schemas.microsoft.com/office/powerpoint/2010/main" val="350211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250px-Remaining_oil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6688"/>
            <a:ext cx="5564188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6910388" y="6430963"/>
            <a:ext cx="143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1ZJ = 10</a:t>
            </a:r>
            <a:r>
              <a:rPr lang="en-US" sz="1800" baseline="30000"/>
              <a:t>20</a:t>
            </a:r>
            <a:r>
              <a:rPr lang="en-US" sz="1800"/>
              <a:t> J</a:t>
            </a: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4941888" y="382588"/>
            <a:ext cx="3873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Global oil consumption = 0.18 ZJ/yr;</a:t>
            </a:r>
          </a:p>
          <a:p>
            <a:pPr eaLnBrk="1" hangingPunct="1"/>
            <a:r>
              <a:rPr lang="en-US" sz="1800"/>
              <a:t>so ~80 yrs supply of reserves</a:t>
            </a:r>
          </a:p>
        </p:txBody>
      </p:sp>
    </p:spTree>
    <p:extLst>
      <p:ext uri="{BB962C8B-B14F-4D97-AF65-F5344CB8AC3E}">
        <p14:creationId xmlns:p14="http://schemas.microsoft.com/office/powerpoint/2010/main" val="3539652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800px-OPEC_declared_reserves_1980-now_EIA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588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1065213" y="190500"/>
            <a:ext cx="6856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Quantifying OPEC oil reserves is a shell game! Nobody knows….</a:t>
            </a:r>
          </a:p>
        </p:txBody>
      </p:sp>
    </p:spTree>
    <p:extLst>
      <p:ext uri="{BB962C8B-B14F-4D97-AF65-F5344CB8AC3E}">
        <p14:creationId xmlns:p14="http://schemas.microsoft.com/office/powerpoint/2010/main" val="3352295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100" y="778001"/>
            <a:ext cx="6033957" cy="5123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1510" y="5924123"/>
            <a:ext cx="93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bp.com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37651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34" y="857411"/>
            <a:ext cx="8243482" cy="4843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5194" y="5924123"/>
            <a:ext cx="93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bp.com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337533" y="373244"/>
            <a:ext cx="6760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COAL:  a whole different ballgame of “have’s” and “have-not’s”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829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95527"/>
          <a:stretch/>
        </p:blipFill>
        <p:spPr>
          <a:xfrm>
            <a:off x="1792896" y="6106362"/>
            <a:ext cx="5398428" cy="5111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47396"/>
          <a:stretch/>
        </p:blipFill>
        <p:spPr>
          <a:xfrm>
            <a:off x="1792896" y="94996"/>
            <a:ext cx="5398428" cy="601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8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2926"/>
          <a:stretch/>
        </p:blipFill>
        <p:spPr>
          <a:xfrm>
            <a:off x="1307165" y="97188"/>
            <a:ext cx="6678923" cy="665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0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9700"/>
            <a:ext cx="9144000" cy="40241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8301" y="520932"/>
            <a:ext cx="425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World energy consumption per capita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9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400"/>
            <a:ext cx="9144000" cy="4500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8791" y="520932"/>
            <a:ext cx="358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 of relative ecological footprints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10427" y="6018184"/>
            <a:ext cx="435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http://</a:t>
            </a:r>
            <a:r>
              <a:rPr lang="en-US" sz="1400" i="1" dirty="0" err="1"/>
              <a:t>www.worldmapper.org</a:t>
            </a:r>
            <a:r>
              <a:rPr lang="en-US" sz="1400" i="1" dirty="0"/>
              <a:t>/</a:t>
            </a:r>
            <a:r>
              <a:rPr lang="en-US" sz="1400" i="1" dirty="0" err="1"/>
              <a:t>display.php?selected</a:t>
            </a:r>
            <a:r>
              <a:rPr lang="en-US" sz="1400" i="1" dirty="0"/>
              <a:t>=322</a:t>
            </a:r>
          </a:p>
        </p:txBody>
      </p:sp>
    </p:spTree>
    <p:extLst>
      <p:ext uri="{BB962C8B-B14F-4D97-AF65-F5344CB8AC3E}">
        <p14:creationId xmlns:p14="http://schemas.microsoft.com/office/powerpoint/2010/main" val="213866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7480"/>
            <a:ext cx="7291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9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21" y="381790"/>
            <a:ext cx="8584925" cy="57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51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56" y="654802"/>
            <a:ext cx="7894898" cy="53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81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269</Words>
  <Application>Microsoft Macintosh PowerPoint</Application>
  <PresentationFormat>On-screen Show (4:3)</PresentationFormat>
  <Paragraphs>39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Oil used since 1950 (R=7)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Cobb</dc:creator>
  <cp:lastModifiedBy>User</cp:lastModifiedBy>
  <cp:revision>38</cp:revision>
  <dcterms:created xsi:type="dcterms:W3CDTF">2012-01-10T18:57:44Z</dcterms:created>
  <dcterms:modified xsi:type="dcterms:W3CDTF">2013-01-07T19:43:40Z</dcterms:modified>
</cp:coreProperties>
</file>