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5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5BEA-E059-BA45-BE3D-0E17F530BD91}" type="datetimeFigureOut">
              <a:rPr lang="en-US" smtClean="0"/>
              <a:t>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2C242-AFC2-FC41-A2C2-C1F2E2FB9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231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5BEA-E059-BA45-BE3D-0E17F530BD91}" type="datetimeFigureOut">
              <a:rPr lang="en-US" smtClean="0"/>
              <a:t>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2C242-AFC2-FC41-A2C2-C1F2E2FB9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333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5BEA-E059-BA45-BE3D-0E17F530BD91}" type="datetimeFigureOut">
              <a:rPr lang="en-US" smtClean="0"/>
              <a:t>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2C242-AFC2-FC41-A2C2-C1F2E2FB9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592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5BEA-E059-BA45-BE3D-0E17F530BD91}" type="datetimeFigureOut">
              <a:rPr lang="en-US" smtClean="0"/>
              <a:t>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2C242-AFC2-FC41-A2C2-C1F2E2FB9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27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5BEA-E059-BA45-BE3D-0E17F530BD91}" type="datetimeFigureOut">
              <a:rPr lang="en-US" smtClean="0"/>
              <a:t>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2C242-AFC2-FC41-A2C2-C1F2E2FB9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41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5BEA-E059-BA45-BE3D-0E17F530BD91}" type="datetimeFigureOut">
              <a:rPr lang="en-US" smtClean="0"/>
              <a:t>2/4/13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2C242-AFC2-FC41-A2C2-C1F2E2FB9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5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5BEA-E059-BA45-BE3D-0E17F530BD91}" type="datetimeFigureOut">
              <a:rPr lang="en-US" smtClean="0"/>
              <a:t>2/4/13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2C242-AFC2-FC41-A2C2-C1F2E2FB9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18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5BEA-E059-BA45-BE3D-0E17F530BD91}" type="datetimeFigureOut">
              <a:rPr lang="en-US" smtClean="0"/>
              <a:t>2/4/13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2C242-AFC2-FC41-A2C2-C1F2E2FB9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018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5BEA-E059-BA45-BE3D-0E17F530BD91}" type="datetimeFigureOut">
              <a:rPr lang="en-US" smtClean="0"/>
              <a:t>2/4/13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2C242-AFC2-FC41-A2C2-C1F2E2FB9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668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5BEA-E059-BA45-BE3D-0E17F530BD91}" type="datetimeFigureOut">
              <a:rPr lang="en-US" smtClean="0"/>
              <a:t>2/4/13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2C242-AFC2-FC41-A2C2-C1F2E2FB9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708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5BEA-E059-BA45-BE3D-0E17F530BD91}" type="datetimeFigureOut">
              <a:rPr lang="en-US" smtClean="0"/>
              <a:t>2/4/13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2C242-AFC2-FC41-A2C2-C1F2E2FB9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542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A5BEA-E059-BA45-BE3D-0E17F530BD91}" type="datetimeFigureOut">
              <a:rPr lang="en-US" smtClean="0"/>
              <a:t>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2C242-AFC2-FC41-A2C2-C1F2E2FB9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10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670578" y="258763"/>
            <a:ext cx="8168622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0" dirty="0" smtClean="0">
                <a:solidFill>
                  <a:schemeClr val="bg1"/>
                </a:solidFill>
                <a:latin typeface="Arial" charset="0"/>
              </a:rPr>
              <a:t>Intergovernmental Panel of Climate Change</a:t>
            </a:r>
            <a:endParaRPr lang="en-US" sz="3200" b="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1900" y="901700"/>
            <a:ext cx="6667500" cy="505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778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670578" y="258763"/>
            <a:ext cx="8168622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0" dirty="0" smtClean="0">
                <a:solidFill>
                  <a:schemeClr val="bg1"/>
                </a:solidFill>
                <a:latin typeface="Arial" charset="0"/>
              </a:rPr>
              <a:t>Intergovernmental Panel of Climate Change</a:t>
            </a:r>
            <a:endParaRPr lang="en-US" sz="3200" b="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670578" y="1398925"/>
            <a:ext cx="8210501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342900" indent="-342900" eaLnBrk="1" hangingPunct="1">
              <a:buFontTx/>
              <a:buChar char="-"/>
            </a:pPr>
            <a:r>
              <a:rPr lang="en-US" sz="2000" b="0" dirty="0" smtClean="0">
                <a:solidFill>
                  <a:srgbClr val="FFFFFF"/>
                </a:solidFill>
                <a:latin typeface="Arial"/>
                <a:cs typeface="Arial"/>
              </a:rPr>
              <a:t>formed in 1988 by World Meteorological Organization and the</a:t>
            </a:r>
          </a:p>
          <a:p>
            <a:pPr eaLnBrk="1" hangingPunct="1"/>
            <a:r>
              <a:rPr lang="en-US" sz="2000" b="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lang="en-US" sz="2000" b="0" dirty="0" smtClean="0">
                <a:solidFill>
                  <a:srgbClr val="FFFFFF"/>
                </a:solidFill>
                <a:latin typeface="Arial"/>
                <a:cs typeface="Arial"/>
              </a:rPr>
              <a:t>United National Environmental Program</a:t>
            </a:r>
          </a:p>
          <a:p>
            <a:pPr eaLnBrk="1" hangingPunct="1"/>
            <a:endParaRPr lang="en-US" sz="2000" b="0" dirty="0">
              <a:solidFill>
                <a:srgbClr val="FFFFFF"/>
              </a:solidFill>
              <a:latin typeface="Arial"/>
              <a:cs typeface="Arial"/>
            </a:endParaRPr>
          </a:p>
          <a:p>
            <a:pPr eaLnBrk="1" hangingPunct="1"/>
            <a:r>
              <a:rPr lang="en-US" sz="2000" b="0" dirty="0" smtClean="0">
                <a:solidFill>
                  <a:srgbClr val="FFFFFF"/>
                </a:solidFill>
                <a:latin typeface="Arial"/>
                <a:cs typeface="Arial"/>
              </a:rPr>
              <a:t>IPCC’s job:</a:t>
            </a:r>
          </a:p>
          <a:p>
            <a:pPr eaLnBrk="1" hangingPunct="1"/>
            <a:r>
              <a:rPr lang="en-US" sz="2000" b="0" dirty="0" smtClean="0">
                <a:solidFill>
                  <a:srgbClr val="FFFFFF"/>
                </a:solidFill>
                <a:latin typeface="Arial"/>
                <a:cs typeface="Arial"/>
              </a:rPr>
              <a:t>“...to assess on a comprehensive, objective, open and transparent</a:t>
            </a:r>
          </a:p>
          <a:p>
            <a:pPr eaLnBrk="1" hangingPunct="1"/>
            <a:r>
              <a:rPr lang="en-US" sz="2000" b="0" dirty="0" smtClean="0">
                <a:solidFill>
                  <a:srgbClr val="FFFFFF"/>
                </a:solidFill>
                <a:latin typeface="Arial"/>
                <a:cs typeface="Arial"/>
              </a:rPr>
              <a:t> basis the scientific, technical and socio-economic information relevant </a:t>
            </a:r>
          </a:p>
          <a:p>
            <a:pPr eaLnBrk="1" hangingPunct="1"/>
            <a:r>
              <a:rPr lang="en-US" sz="2000" b="0" dirty="0" smtClean="0">
                <a:solidFill>
                  <a:srgbClr val="FFFFFF"/>
                </a:solidFill>
                <a:latin typeface="Arial"/>
                <a:cs typeface="Arial"/>
              </a:rPr>
              <a:t>to understanding the scientific basis of risk of human-induced climate </a:t>
            </a:r>
          </a:p>
          <a:p>
            <a:pPr eaLnBrk="1" hangingPunct="1"/>
            <a:r>
              <a:rPr lang="en-US" sz="2000" b="0" dirty="0" smtClean="0">
                <a:solidFill>
                  <a:srgbClr val="FFFFFF"/>
                </a:solidFill>
                <a:latin typeface="Arial"/>
                <a:cs typeface="Arial"/>
              </a:rPr>
              <a:t>change, its potential impacts and options for adaptation and mitigation. </a:t>
            </a:r>
          </a:p>
          <a:p>
            <a:pPr eaLnBrk="1" hangingPunct="1"/>
            <a:r>
              <a:rPr lang="en-US" sz="2000" b="0" dirty="0" smtClean="0">
                <a:solidFill>
                  <a:srgbClr val="FFFFFF"/>
                </a:solidFill>
                <a:latin typeface="Arial"/>
                <a:cs typeface="Arial"/>
              </a:rPr>
              <a:t>IPCC reports should be neutral with respect to policy, although they </a:t>
            </a:r>
          </a:p>
          <a:p>
            <a:pPr eaLnBrk="1" hangingPunct="1"/>
            <a:r>
              <a:rPr lang="en-US" sz="2000" b="0" dirty="0" smtClean="0">
                <a:solidFill>
                  <a:srgbClr val="FFFFFF"/>
                </a:solidFill>
                <a:latin typeface="Arial"/>
                <a:cs typeface="Arial"/>
              </a:rPr>
              <a:t>may need to deal objectively with scientific, technical and socio-</a:t>
            </a:r>
          </a:p>
          <a:p>
            <a:pPr eaLnBrk="1" hangingPunct="1"/>
            <a:r>
              <a:rPr lang="en-US" sz="2000" b="0" dirty="0" smtClean="0">
                <a:solidFill>
                  <a:srgbClr val="FFFFFF"/>
                </a:solidFill>
                <a:latin typeface="Arial"/>
                <a:cs typeface="Arial"/>
              </a:rPr>
              <a:t>economic factors relevant to the application of particular policies.”</a:t>
            </a:r>
          </a:p>
          <a:p>
            <a:pPr eaLnBrk="1" hangingPunct="1"/>
            <a:endParaRPr lang="en-US" sz="2000" b="0" dirty="0">
              <a:solidFill>
                <a:srgbClr val="FFFFFF"/>
              </a:solidFill>
              <a:latin typeface="Arial"/>
              <a:cs typeface="Arial"/>
            </a:endParaRPr>
          </a:p>
          <a:p>
            <a:pPr eaLnBrk="1" hangingPunct="1"/>
            <a:r>
              <a:rPr lang="en-US" sz="2000" b="0" dirty="0" smtClean="0">
                <a:solidFill>
                  <a:srgbClr val="FFFFFF"/>
                </a:solidFill>
                <a:latin typeface="Arial"/>
                <a:cs typeface="Arial"/>
              </a:rPr>
              <a:t>Assessment reports in:</a:t>
            </a:r>
          </a:p>
          <a:p>
            <a:pPr eaLnBrk="1" hangingPunct="1"/>
            <a:r>
              <a:rPr lang="en-US" sz="2000" b="0" dirty="0" smtClean="0">
                <a:solidFill>
                  <a:srgbClr val="FFFFFF"/>
                </a:solidFill>
                <a:latin typeface="Arial"/>
                <a:cs typeface="Arial"/>
              </a:rPr>
              <a:t>1990, 1995, 2001, 2007, and 2013</a:t>
            </a:r>
          </a:p>
        </p:txBody>
      </p:sp>
    </p:spTree>
    <p:extLst>
      <p:ext uri="{BB962C8B-B14F-4D97-AF65-F5344CB8AC3E}">
        <p14:creationId xmlns:p14="http://schemas.microsoft.com/office/powerpoint/2010/main" val="2236211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570561"/>
            <a:ext cx="7924800" cy="5601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031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19100"/>
            <a:ext cx="6096000" cy="60198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200400" y="2340114"/>
            <a:ext cx="11687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  <a:latin typeface="Arial"/>
                <a:cs typeface="Arial"/>
              </a:rPr>
              <a:t>831 lead</a:t>
            </a:r>
          </a:p>
          <a:p>
            <a:r>
              <a:rPr lang="en-US" sz="2000" b="0" dirty="0" smtClean="0">
                <a:solidFill>
                  <a:srgbClr val="FF0000"/>
                </a:solidFill>
                <a:latin typeface="Arial"/>
                <a:cs typeface="Arial"/>
              </a:rPr>
              <a:t>authors</a:t>
            </a:r>
            <a:endParaRPr lang="en-US" sz="2000" b="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47356" y="4168914"/>
            <a:ext cx="14674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10,000+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comments</a:t>
            </a:r>
            <a:endParaRPr lang="en-US" sz="20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30902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970961" y="609600"/>
            <a:ext cx="2305639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0" dirty="0" smtClean="0">
                <a:solidFill>
                  <a:schemeClr val="bg1"/>
                </a:solidFill>
                <a:latin typeface="Arial" charset="0"/>
              </a:rPr>
              <a:t>IPCC pros?</a:t>
            </a:r>
            <a:endParaRPr lang="en-US" sz="3200" b="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5791200" y="634424"/>
            <a:ext cx="2374168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0" dirty="0" smtClean="0">
                <a:solidFill>
                  <a:schemeClr val="bg1"/>
                </a:solidFill>
                <a:latin typeface="Arial" charset="0"/>
              </a:rPr>
              <a:t>IPCC cons?</a:t>
            </a:r>
            <a:endParaRPr lang="en-US" sz="3200" b="0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076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Macintosh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2013-02-04T19:53:51Z</dcterms:created>
  <dcterms:modified xsi:type="dcterms:W3CDTF">2013-02-04T19:54:39Z</dcterms:modified>
</cp:coreProperties>
</file>