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280" r:id="rId3"/>
    <p:sldId id="281" r:id="rId4"/>
    <p:sldId id="287" r:id="rId5"/>
    <p:sldId id="288" r:id="rId6"/>
    <p:sldId id="289" r:id="rId7"/>
    <p:sldId id="283" r:id="rId8"/>
    <p:sldId id="286" r:id="rId9"/>
    <p:sldId id="282" r:id="rId10"/>
    <p:sldId id="285" r:id="rId11"/>
    <p:sldId id="284" r:id="rId12"/>
    <p:sldId id="258" r:id="rId13"/>
    <p:sldId id="259" r:id="rId14"/>
    <p:sldId id="261" r:id="rId15"/>
    <p:sldId id="262" r:id="rId16"/>
    <p:sldId id="279" r:id="rId17"/>
    <p:sldId id="263" r:id="rId18"/>
    <p:sldId id="278" r:id="rId19"/>
    <p:sldId id="275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472" y="-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2C7E-0399-5345-856F-89E97CC9D2A3}" type="datetimeFigureOut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8AC-A105-D544-91B7-A55D2FD82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8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2C7E-0399-5345-856F-89E97CC9D2A3}" type="datetimeFigureOut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8AC-A105-D544-91B7-A55D2FD82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2C7E-0399-5345-856F-89E97CC9D2A3}" type="datetimeFigureOut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8AC-A105-D544-91B7-A55D2FD82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60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2C7E-0399-5345-856F-89E97CC9D2A3}" type="datetimeFigureOut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8AC-A105-D544-91B7-A55D2FD82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7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2C7E-0399-5345-856F-89E97CC9D2A3}" type="datetimeFigureOut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8AC-A105-D544-91B7-A55D2FD82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1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2C7E-0399-5345-856F-89E97CC9D2A3}" type="datetimeFigureOut">
              <a:rPr lang="en-US" smtClean="0"/>
              <a:t>1/7/15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8AC-A105-D544-91B7-A55D2FD82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90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2C7E-0399-5345-856F-89E97CC9D2A3}" type="datetimeFigureOut">
              <a:rPr lang="en-US" smtClean="0"/>
              <a:t>1/7/15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8AC-A105-D544-91B7-A55D2FD82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79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2C7E-0399-5345-856F-89E97CC9D2A3}" type="datetimeFigureOut">
              <a:rPr lang="en-US" smtClean="0"/>
              <a:t>1/7/15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8AC-A105-D544-91B7-A55D2FD82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8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2C7E-0399-5345-856F-89E97CC9D2A3}" type="datetimeFigureOut">
              <a:rPr lang="en-US" smtClean="0"/>
              <a:t>1/7/15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8AC-A105-D544-91B7-A55D2FD82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2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2C7E-0399-5345-856F-89E97CC9D2A3}" type="datetimeFigureOut">
              <a:rPr lang="en-US" smtClean="0"/>
              <a:t>1/7/15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8AC-A105-D544-91B7-A55D2FD82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2C7E-0399-5345-856F-89E97CC9D2A3}" type="datetimeFigureOut">
              <a:rPr lang="en-US" smtClean="0"/>
              <a:t>1/7/15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58AC-A105-D544-91B7-A55D2FD82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7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02C7E-0399-5345-856F-89E97CC9D2A3}" type="datetimeFigureOut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958AC-A105-D544-91B7-A55D2FD82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8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9253" y="618488"/>
            <a:ext cx="627607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Team CRC goal:  </a:t>
            </a:r>
            <a:r>
              <a:rPr lang="en-US" sz="2400" dirty="0" smtClean="0"/>
              <a:t>20,000 </a:t>
            </a:r>
            <a:r>
              <a:rPr lang="en-US" sz="2400" dirty="0" err="1" smtClean="0"/>
              <a:t>lbs</a:t>
            </a:r>
            <a:r>
              <a:rPr lang="en-US" sz="2400" dirty="0" smtClean="0"/>
              <a:t> CO2 averted/offset</a:t>
            </a:r>
          </a:p>
          <a:p>
            <a:endParaRPr lang="en-US" dirty="0"/>
          </a:p>
          <a:p>
            <a:r>
              <a:rPr lang="en-US" dirty="0" smtClean="0"/>
              <a:t>Some important #’s for designing CRC plans: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 smtClean="0"/>
              <a:t>lbs</a:t>
            </a:r>
            <a:r>
              <a:rPr lang="en-US" dirty="0" smtClean="0"/>
              <a:t> of CO2 generated from 1kwhr of electricity in the SE:  2.2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 smtClean="0"/>
              <a:t>lbs</a:t>
            </a:r>
            <a:r>
              <a:rPr lang="en-US" dirty="0" smtClean="0"/>
              <a:t> of CO2 generated by average American in 1 </a:t>
            </a:r>
            <a:r>
              <a:rPr lang="en-US" dirty="0" err="1" smtClean="0"/>
              <a:t>yr</a:t>
            </a:r>
            <a:r>
              <a:rPr lang="en-US" dirty="0" smtClean="0"/>
              <a:t>:   25,000 </a:t>
            </a:r>
            <a:r>
              <a:rPr lang="en-US" dirty="0" err="1" smtClean="0"/>
              <a:t>lbs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 smtClean="0"/>
              <a:t>lbs</a:t>
            </a:r>
            <a:r>
              <a:rPr lang="en-US" dirty="0" smtClean="0"/>
              <a:t> of CO2 generated from 1 gallon of gasoline: 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42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70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92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21" y="381790"/>
            <a:ext cx="8584925" cy="57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04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56" y="654802"/>
            <a:ext cx="7894898" cy="537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04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91" y="379302"/>
            <a:ext cx="8522260" cy="590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55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08" y="439483"/>
            <a:ext cx="8286552" cy="564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97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69900"/>
            <a:ext cx="7150100" cy="591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8703" y="285234"/>
            <a:ext cx="1999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Coal supply regions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108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100"/>
            <a:ext cx="9144000" cy="47422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5" y="6141660"/>
            <a:ext cx="70612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38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98500"/>
            <a:ext cx="7772400" cy="5448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2959" y="6171540"/>
            <a:ext cx="4465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/>
              <a:t>www.giss.nasa.gov</a:t>
            </a:r>
            <a:r>
              <a:rPr lang="en-US" sz="1400" i="1" dirty="0"/>
              <a:t>/research/briefs/kharecha_01/Fig1.pdf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77221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34" y="857411"/>
            <a:ext cx="8243482" cy="48437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55194" y="5924123"/>
            <a:ext cx="93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bp.com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337533" y="373244"/>
            <a:ext cx="6760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COAL:  a whole different ballgame of “have’s” and “have-not’s”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6734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0"/>
            <a:ext cx="6051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6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65" y="439482"/>
            <a:ext cx="8368374" cy="58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07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49" y="676551"/>
            <a:ext cx="5631165" cy="48661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714" y="5933228"/>
            <a:ext cx="6197291" cy="31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06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42" y="1059526"/>
            <a:ext cx="7731299" cy="5798474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53258" y="108306"/>
            <a:ext cx="776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Growing domestic production of natural gas and crude oil continues to reshape </a:t>
            </a:r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U.S. energy economy, with crude oil production approaching the historical </a:t>
            </a:r>
            <a:endParaRPr lang="en-US" b="1" dirty="0" smtClean="0"/>
          </a:p>
          <a:p>
            <a:r>
              <a:rPr lang="en-US" b="1" dirty="0" smtClean="0"/>
              <a:t>high </a:t>
            </a:r>
            <a:r>
              <a:rPr lang="en-US" b="1" dirty="0"/>
              <a:t>achieved in 1970 of 9.6 million barrels per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29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1358900"/>
            <a:ext cx="9017000" cy="412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6000" y="6146800"/>
            <a:ext cx="6167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www.tradingeconomics.com</a:t>
            </a:r>
            <a:r>
              <a:rPr lang="en-US" dirty="0"/>
              <a:t>/commodity/</a:t>
            </a:r>
            <a:r>
              <a:rPr lang="en-US" dirty="0" err="1"/>
              <a:t>brent</a:t>
            </a:r>
            <a:r>
              <a:rPr lang="en-US" dirty="0"/>
              <a:t>-crude-oil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65238" y="551934"/>
            <a:ext cx="4821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new era of cheap oil:  here to stay?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385619" y="2072924"/>
            <a:ext cx="370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Dollars per barrel, Jan 1982-Jan 2015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52995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0"/>
            <a:ext cx="7195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55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86" y="483858"/>
            <a:ext cx="6214572" cy="5840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714" y="6414984"/>
            <a:ext cx="6197291" cy="31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3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61" y="876864"/>
            <a:ext cx="7974848" cy="5981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660" y="262643"/>
            <a:ext cx="8353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Light-duty vehicle energy use declines sharply, reflecting slow growth in vehicle miles </a:t>
            </a:r>
            <a:endParaRPr lang="en-US" b="1" dirty="0" smtClean="0"/>
          </a:p>
          <a:p>
            <a:r>
              <a:rPr lang="en-US" b="1" dirty="0" smtClean="0"/>
              <a:t>traveled </a:t>
            </a:r>
            <a:r>
              <a:rPr lang="en-US" b="1" dirty="0"/>
              <a:t>and accelerated improvement in vehicle efficiency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09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714" y="6414984"/>
            <a:ext cx="6197291" cy="3109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87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178</Words>
  <Application>Microsoft Macintosh PowerPoint</Application>
  <PresentationFormat>On-screen Show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19</cp:revision>
  <dcterms:created xsi:type="dcterms:W3CDTF">2013-01-08T00:58:36Z</dcterms:created>
  <dcterms:modified xsi:type="dcterms:W3CDTF">2015-01-07T19:55:53Z</dcterms:modified>
</cp:coreProperties>
</file>