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89" r:id="rId7"/>
    <p:sldId id="280" r:id="rId8"/>
    <p:sldId id="264" r:id="rId9"/>
    <p:sldId id="286" r:id="rId10"/>
    <p:sldId id="288" r:id="rId11"/>
    <p:sldId id="292" r:id="rId12"/>
    <p:sldId id="293" r:id="rId13"/>
    <p:sldId id="290" r:id="rId14"/>
    <p:sldId id="281" r:id="rId15"/>
    <p:sldId id="291" r:id="rId16"/>
    <p:sldId id="287" r:id="rId17"/>
    <p:sldId id="273" r:id="rId18"/>
    <p:sldId id="274" r:id="rId19"/>
    <p:sldId id="294" r:id="rId20"/>
    <p:sldId id="295" r:id="rId21"/>
    <p:sldId id="272" r:id="rId22"/>
    <p:sldId id="283" r:id="rId23"/>
    <p:sldId id="284" r:id="rId24"/>
    <p:sldId id="278" r:id="rId25"/>
    <p:sldId id="263" r:id="rId26"/>
    <p:sldId id="275" r:id="rId27"/>
    <p:sldId id="276" r:id="rId28"/>
    <p:sldId id="268" r:id="rId29"/>
    <p:sldId id="265" r:id="rId30"/>
    <p:sldId id="266" r:id="rId31"/>
    <p:sldId id="296" r:id="rId32"/>
    <p:sldId id="271" r:id="rId33"/>
    <p:sldId id="267" r:id="rId34"/>
    <p:sldId id="269" r:id="rId35"/>
    <p:sldId id="270" r:id="rId36"/>
    <p:sldId id="297" r:id="rId37"/>
    <p:sldId id="285" r:id="rId38"/>
    <p:sldId id="28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656" y="-1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5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4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5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0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3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0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1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84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2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9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93D1A-03EB-7D4C-810C-9661CCAD483B}" type="datetimeFigureOut">
              <a:rPr lang="en-US" smtClean="0"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4C106-649C-3D4B-97A0-24008F86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://www.eser.or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fracfocus.org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news.nationalgeographic.com/news/energy/2010/10/101022-energy-marcellus-shale-gas-rush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://fracfocus.org/chemical-use/what-chemicals-are-used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0559" y="893755"/>
            <a:ext cx="57465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Hydro-</a:t>
            </a:r>
            <a:r>
              <a:rPr lang="en-US" sz="4800" dirty="0" err="1" smtClean="0">
                <a:solidFill>
                  <a:srgbClr val="FF0000"/>
                </a:solidFill>
              </a:rPr>
              <a:t>fracking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Heaven-sent</a:t>
            </a:r>
          </a:p>
          <a:p>
            <a:pPr algn="ctr"/>
            <a:r>
              <a:rPr lang="en-US" sz="4800" dirty="0" smtClean="0"/>
              <a:t>or</a:t>
            </a:r>
          </a:p>
          <a:p>
            <a:pPr algn="ctr"/>
            <a:r>
              <a:rPr lang="en-US" sz="4800" dirty="0" smtClean="0"/>
              <a:t>Too Good </a:t>
            </a:r>
            <a:r>
              <a:rPr lang="en-US" sz="4800" dirty="0"/>
              <a:t>T</a:t>
            </a:r>
            <a:r>
              <a:rPr lang="en-US" sz="4800" dirty="0" smtClean="0"/>
              <a:t>o </a:t>
            </a:r>
            <a:r>
              <a:rPr lang="en-US" sz="4800" dirty="0"/>
              <a:t>B</a:t>
            </a:r>
            <a:r>
              <a:rPr lang="en-US" sz="4800" dirty="0" smtClean="0"/>
              <a:t>e True? 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6396489" y="6334683"/>
            <a:ext cx="238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 3110   Jan </a:t>
            </a:r>
            <a:r>
              <a:rPr lang="en-US" dirty="0" smtClean="0"/>
              <a:t>12</a:t>
            </a:r>
            <a:r>
              <a:rPr lang="en-US" dirty="0" smtClean="0"/>
              <a:t>,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96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999"/>
            <a:ext cx="9144000" cy="3402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3615" b="79718"/>
          <a:stretch/>
        </p:blipFill>
        <p:spPr>
          <a:xfrm>
            <a:off x="3835400" y="812800"/>
            <a:ext cx="3149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584199"/>
            <a:ext cx="7772400" cy="59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12800"/>
            <a:ext cx="865632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1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9" y="1092200"/>
            <a:ext cx="8571361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5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04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155700"/>
            <a:ext cx="850918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2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00099"/>
            <a:ext cx="7918815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4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7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8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286603"/>
            <a:ext cx="5732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2014 well distribution, “Drill </a:t>
            </a:r>
            <a:r>
              <a:rPr lang="en-US" sz="2400" dirty="0"/>
              <a:t>Baby Drill” Map </a:t>
            </a:r>
            <a:endParaRPr lang="en-US" sz="2400" dirty="0" smtClean="0"/>
          </a:p>
          <a:p>
            <a:r>
              <a:rPr lang="en-US" sz="2400" dirty="0" smtClean="0"/>
              <a:t>http</a:t>
            </a:r>
            <a:r>
              <a:rPr lang="en-US" sz="2400" dirty="0"/>
              <a:t>://</a:t>
            </a:r>
            <a:r>
              <a:rPr lang="en-US" sz="2400" dirty="0" err="1"/>
              <a:t>shalebubble.org</a:t>
            </a:r>
            <a:r>
              <a:rPr lang="en-US" sz="2400" dirty="0"/>
              <a:t>/</a:t>
            </a:r>
            <a:r>
              <a:rPr lang="en-US" sz="2400" dirty="0" err="1"/>
              <a:t>dbd</a:t>
            </a:r>
            <a:r>
              <a:rPr lang="en-US" sz="2400" dirty="0"/>
              <a:t>-map/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3056"/>
          <a:stretch/>
        </p:blipFill>
        <p:spPr>
          <a:xfrm>
            <a:off x="152400" y="1117600"/>
            <a:ext cx="7950200" cy="4918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611" t="82879"/>
          <a:stretch/>
        </p:blipFill>
        <p:spPr>
          <a:xfrm>
            <a:off x="7061199" y="4521200"/>
            <a:ext cx="1873723" cy="15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24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rth_at_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957"/>
            <a:ext cx="9144000" cy="40578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818" y="585116"/>
            <a:ext cx="8683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Earth at Night:  a bird’s eye view on energy </a:t>
            </a:r>
            <a:r>
              <a:rPr lang="en-US" sz="2800" dirty="0" smtClean="0"/>
              <a:t>use (2013)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04049" y="5626954"/>
            <a:ext cx="843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from NASA:  http://</a:t>
            </a:r>
            <a:r>
              <a:rPr lang="en-US" dirty="0" err="1"/>
              <a:t>www.nasa.gov</a:t>
            </a:r>
            <a:r>
              <a:rPr lang="en-US" dirty="0"/>
              <a:t>/</a:t>
            </a:r>
            <a:r>
              <a:rPr lang="en-US" dirty="0" err="1"/>
              <a:t>mission_pages</a:t>
            </a:r>
            <a:r>
              <a:rPr lang="en-US" dirty="0"/>
              <a:t>/NPP/news/earth-at-</a:t>
            </a:r>
            <a:r>
              <a:rPr lang="en-US" dirty="0" err="1"/>
              <a:t>night.html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42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42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762000"/>
            <a:ext cx="68961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23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685800"/>
            <a:ext cx="6985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400" y="368300"/>
            <a:ext cx="214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City map in Colorado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2613" y="6210300"/>
            <a:ext cx="14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>
                <a:hlinkClick r:id="rId3"/>
              </a:rPr>
              <a:t>eser.org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50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0"/>
            <a:ext cx="7879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9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70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23900"/>
            <a:ext cx="812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1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23900"/>
            <a:ext cx="812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98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88899"/>
            <a:ext cx="6146800" cy="6600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223000"/>
            <a:ext cx="199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>
                <a:hlinkClick r:id="rId3"/>
              </a:rPr>
              <a:t>FracFocus.org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4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9144000" cy="3696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2300" y="5753100"/>
            <a:ext cx="210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National Geographic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941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rth_at_n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17118" r="68637" b="49720"/>
          <a:stretch/>
        </p:blipFill>
        <p:spPr>
          <a:xfrm>
            <a:off x="72155" y="384875"/>
            <a:ext cx="8975645" cy="59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53067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5500" y="4051300"/>
            <a:ext cx="2762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EnergyAnswered.org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List </a:t>
            </a:r>
            <a:r>
              <a:rPr lang="en-US" dirty="0" smtClean="0"/>
              <a:t>of chemicals commonly</a:t>
            </a:r>
          </a:p>
          <a:p>
            <a:r>
              <a:rPr lang="en-US" dirty="0" smtClean="0"/>
              <a:t>used from </a:t>
            </a:r>
            <a:r>
              <a:rPr lang="en-US" dirty="0" err="1" smtClean="0"/>
              <a:t>FracFocus.org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94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93699"/>
            <a:ext cx="8128000" cy="6282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8067" y="5962134"/>
            <a:ext cx="148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FracFocus.org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32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33500"/>
            <a:ext cx="594360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46100"/>
            <a:ext cx="247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are everything….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83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4419600"/>
            <a:ext cx="3873500" cy="214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17499"/>
            <a:ext cx="4622800" cy="6441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0500" y="762000"/>
            <a:ext cx="24979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Casing schematic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Note:  casing regulations</a:t>
            </a:r>
          </a:p>
          <a:p>
            <a:r>
              <a:rPr lang="en-US" dirty="0" smtClean="0"/>
              <a:t>are state-controlled</a:t>
            </a:r>
          </a:p>
          <a:p>
            <a:endParaRPr lang="en-US" dirty="0"/>
          </a:p>
          <a:p>
            <a:r>
              <a:rPr lang="en-US" dirty="0" smtClean="0"/>
              <a:t>no federal regulation</a:t>
            </a:r>
          </a:p>
          <a:p>
            <a:endParaRPr lang="en-US" dirty="0" smtClean="0"/>
          </a:p>
          <a:p>
            <a:r>
              <a:rPr lang="en-US" dirty="0" smtClean="0"/>
              <a:t>(pros and cons?)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70500" y="4075668"/>
            <a:ext cx="322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 of states w/ casing regulation: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20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927100"/>
            <a:ext cx="8940182" cy="490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700" y="381000"/>
            <a:ext cx="531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of </a:t>
            </a:r>
            <a:r>
              <a:rPr lang="en-US" dirty="0" err="1" smtClean="0"/>
              <a:t>fracking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depth of deepest </a:t>
            </a:r>
            <a:r>
              <a:rPr lang="en-US" dirty="0" err="1" smtClean="0"/>
              <a:t>acquifers</a:t>
            </a:r>
            <a:r>
              <a:rPr lang="en-US" dirty="0" smtClean="0"/>
              <a:t>: 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15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028700"/>
            <a:ext cx="8636000" cy="5008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900" y="552966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of </a:t>
            </a:r>
            <a:r>
              <a:rPr lang="en-US" dirty="0" err="1" smtClean="0"/>
              <a:t>fracking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depth of deepest </a:t>
            </a:r>
            <a:r>
              <a:rPr lang="en-US" dirty="0" err="1" smtClean="0"/>
              <a:t>acquifers</a:t>
            </a:r>
            <a:r>
              <a:rPr lang="en-US" dirty="0" smtClean="0"/>
              <a:t>:  OH, PA, and WV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9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832216"/>
            <a:ext cx="5517372" cy="6025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6300" y="5130800"/>
            <a:ext cx="42291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earthquake.usgs.gov</a:t>
            </a:r>
            <a:r>
              <a:rPr lang="en-US" dirty="0"/>
              <a:t>/research/induced/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98585"/>
            <a:ext cx="8102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Does </a:t>
            </a:r>
            <a:r>
              <a:rPr lang="en-US" sz="2800" dirty="0" err="1"/>
              <a:t>f</a:t>
            </a:r>
            <a:r>
              <a:rPr lang="en-US" sz="2800" dirty="0" err="1" smtClean="0"/>
              <a:t>racking</a:t>
            </a:r>
            <a:r>
              <a:rPr lang="en-US" sz="2800" dirty="0" smtClean="0"/>
              <a:t> causes an increase in seismic activity?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0890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19200"/>
            <a:ext cx="8442614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6121400"/>
            <a:ext cx="865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news.agu.org</a:t>
            </a:r>
            <a:r>
              <a:rPr lang="en-US" sz="1600" dirty="0"/>
              <a:t>/press-</a:t>
            </a:r>
            <a:r>
              <a:rPr lang="en-US" sz="1600" dirty="0" smtClean="0"/>
              <a:t>release/satellite-data-shows-u-s-methane-hot-spot-bigger-than-expected/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65200" y="449590"/>
            <a:ext cx="2293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Pre-</a:t>
            </a:r>
            <a:r>
              <a:rPr lang="en-US" sz="2800" i="1" dirty="0" err="1" smtClean="0"/>
              <a:t>fracking</a:t>
            </a:r>
            <a:r>
              <a:rPr lang="en-US" sz="2800" i="1" dirty="0" smtClean="0"/>
              <a:t>…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868955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500" y="876300"/>
            <a:ext cx="7007046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Issues for discussion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potential for groundwater contamination? well integrity? regulation?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really better for climate? rate of methane escape?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economic imperative?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energy independence?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land use/remediation?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impacts on renewables?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2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at_the_night_1024x76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5" r="69279" b="56226"/>
          <a:stretch/>
        </p:blipFill>
        <p:spPr>
          <a:xfrm>
            <a:off x="192406" y="615803"/>
            <a:ext cx="8778433" cy="5833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0918" y="92583"/>
            <a:ext cx="4113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/>
              <a:t>US at Night</a:t>
            </a:r>
            <a:r>
              <a:rPr lang="en-US" sz="2800" dirty="0" smtClean="0"/>
              <a:t>, circa 2000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751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at_the_night_1024x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9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68400"/>
            <a:ext cx="8534400" cy="568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00" y="330200"/>
            <a:ext cx="859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Trends in the top five natural gas-producing countries (US EIA data)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901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368300"/>
            <a:ext cx="887627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92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1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900" y="1267242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Table 5. Top 10 countries with technically recoverable shale oil resources</a:t>
            </a:r>
          </a:p>
          <a:p>
            <a:r>
              <a:rPr lang="en-US" b="1" dirty="0"/>
              <a:t>Rank	Country	Shale oil</a:t>
            </a:r>
          </a:p>
          <a:p>
            <a:r>
              <a:rPr lang="en-US" b="1" dirty="0"/>
              <a:t>(billion barrels)		</a:t>
            </a:r>
          </a:p>
          <a:p>
            <a:r>
              <a:rPr lang="en-US" b="1" dirty="0"/>
              <a:t>1</a:t>
            </a:r>
            <a:r>
              <a:rPr lang="en-US" dirty="0"/>
              <a:t>	Russia	75	 	</a:t>
            </a:r>
          </a:p>
          <a:p>
            <a:r>
              <a:rPr lang="en-US" b="1" dirty="0"/>
              <a:t>2</a:t>
            </a:r>
            <a:r>
              <a:rPr lang="en-US" dirty="0"/>
              <a:t>	U.S. </a:t>
            </a:r>
            <a:r>
              <a:rPr lang="en-US" baseline="30000" dirty="0"/>
              <a:t>1</a:t>
            </a:r>
            <a:r>
              <a:rPr lang="en-US" dirty="0"/>
              <a:t>	58	(48)	</a:t>
            </a:r>
          </a:p>
          <a:p>
            <a:r>
              <a:rPr lang="en-US" b="1" dirty="0"/>
              <a:t>3</a:t>
            </a:r>
            <a:r>
              <a:rPr lang="en-US" dirty="0"/>
              <a:t>	China	32	 	</a:t>
            </a:r>
          </a:p>
          <a:p>
            <a:r>
              <a:rPr lang="en-US" b="1" dirty="0"/>
              <a:t>4</a:t>
            </a:r>
            <a:r>
              <a:rPr lang="en-US" dirty="0"/>
              <a:t>	Argentina	27	 	</a:t>
            </a:r>
          </a:p>
          <a:p>
            <a:r>
              <a:rPr lang="hu-HU" b="1" dirty="0"/>
              <a:t>5</a:t>
            </a:r>
            <a:r>
              <a:rPr lang="hu-HU" dirty="0"/>
              <a:t>	Libya	26	 	</a:t>
            </a:r>
          </a:p>
          <a:p>
            <a:r>
              <a:rPr lang="hu-HU" dirty="0"/>
              <a:t>6	Australia	18	 	</a:t>
            </a:r>
          </a:p>
          <a:p>
            <a:r>
              <a:rPr lang="de-DE" b="1" dirty="0"/>
              <a:t>7</a:t>
            </a:r>
            <a:r>
              <a:rPr lang="de-DE" dirty="0"/>
              <a:t>	Venezuela	13	 	</a:t>
            </a:r>
          </a:p>
          <a:p>
            <a:r>
              <a:rPr lang="de-DE" b="1" dirty="0"/>
              <a:t>8</a:t>
            </a:r>
            <a:r>
              <a:rPr lang="de-DE" dirty="0"/>
              <a:t>	Mexico	13	 	</a:t>
            </a:r>
          </a:p>
          <a:p>
            <a:r>
              <a:rPr lang="de-DE" b="1" dirty="0"/>
              <a:t>9</a:t>
            </a:r>
            <a:r>
              <a:rPr lang="de-DE" dirty="0"/>
              <a:t>	Pakistan	9	 	</a:t>
            </a:r>
          </a:p>
          <a:p>
            <a:r>
              <a:rPr lang="de-DE" b="1" dirty="0"/>
              <a:t>10</a:t>
            </a:r>
            <a:r>
              <a:rPr lang="de-DE" dirty="0"/>
              <a:t>	Canada	9	 	</a:t>
            </a:r>
          </a:p>
          <a:p>
            <a:r>
              <a:rPr lang="en-US" dirty="0"/>
              <a:t> 	</a:t>
            </a:r>
            <a:r>
              <a:rPr lang="en-US" b="1" dirty="0"/>
              <a:t>World Total</a:t>
            </a:r>
            <a:r>
              <a:rPr lang="en-US" dirty="0"/>
              <a:t>	</a:t>
            </a:r>
            <a:r>
              <a:rPr lang="en-US" b="1" dirty="0"/>
              <a:t>345</a:t>
            </a:r>
            <a:r>
              <a:rPr lang="en-US" dirty="0"/>
              <a:t>	</a:t>
            </a:r>
            <a:r>
              <a:rPr lang="en-US" b="1" dirty="0"/>
              <a:t>(335)</a:t>
            </a:r>
            <a:r>
              <a:rPr lang="en-US" dirty="0"/>
              <a:t>	</a:t>
            </a:r>
          </a:p>
          <a:p>
            <a:r>
              <a:rPr lang="en-US" dirty="0"/>
              <a:t>				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20374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Table 6. Top 10 countries with technically recoverable shale gas resources</a:t>
            </a:r>
          </a:p>
          <a:p>
            <a:r>
              <a:rPr lang="en-US" b="1" dirty="0"/>
              <a:t>Rank	Country	Shale gas</a:t>
            </a:r>
          </a:p>
          <a:p>
            <a:r>
              <a:rPr lang="en-US" b="1" dirty="0"/>
              <a:t>(trillion cubic feet)		</a:t>
            </a:r>
          </a:p>
          <a:p>
            <a:r>
              <a:rPr lang="en-US" b="1" dirty="0"/>
              <a:t>1</a:t>
            </a:r>
            <a:r>
              <a:rPr lang="en-US" dirty="0"/>
              <a:t>	China	1,115	 	</a:t>
            </a:r>
          </a:p>
          <a:p>
            <a:r>
              <a:rPr lang="en-US" b="1" dirty="0"/>
              <a:t>2</a:t>
            </a:r>
            <a:r>
              <a:rPr lang="en-US" dirty="0"/>
              <a:t>	Argentina	802	 	</a:t>
            </a:r>
          </a:p>
          <a:p>
            <a:r>
              <a:rPr lang="en-US" b="1" dirty="0"/>
              <a:t>3</a:t>
            </a:r>
            <a:r>
              <a:rPr lang="en-US" dirty="0"/>
              <a:t>	Algeria	707	 	</a:t>
            </a:r>
          </a:p>
          <a:p>
            <a:r>
              <a:rPr lang="en-US" b="1" dirty="0"/>
              <a:t>4</a:t>
            </a:r>
            <a:r>
              <a:rPr lang="en-US" dirty="0"/>
              <a:t>	U.S.</a:t>
            </a:r>
            <a:r>
              <a:rPr lang="en-US" baseline="30000" dirty="0"/>
              <a:t>1</a:t>
            </a:r>
            <a:r>
              <a:rPr lang="en-US" dirty="0"/>
              <a:t>	665	(1,161)	</a:t>
            </a:r>
          </a:p>
          <a:p>
            <a:r>
              <a:rPr lang="en-US" b="1" dirty="0"/>
              <a:t>5</a:t>
            </a:r>
            <a:r>
              <a:rPr lang="en-US" dirty="0"/>
              <a:t>	Canada	573	 	</a:t>
            </a:r>
          </a:p>
          <a:p>
            <a:r>
              <a:rPr lang="en-US" b="1" dirty="0"/>
              <a:t>6</a:t>
            </a:r>
            <a:r>
              <a:rPr lang="en-US" dirty="0"/>
              <a:t>	Mexico	545	 	</a:t>
            </a:r>
          </a:p>
          <a:p>
            <a:r>
              <a:rPr lang="en-US" b="1" dirty="0"/>
              <a:t>7</a:t>
            </a:r>
            <a:r>
              <a:rPr lang="en-US" dirty="0"/>
              <a:t>	Australia	437	 	</a:t>
            </a:r>
          </a:p>
          <a:p>
            <a:r>
              <a:rPr lang="en-US" b="1" dirty="0"/>
              <a:t>8</a:t>
            </a:r>
            <a:r>
              <a:rPr lang="en-US" dirty="0"/>
              <a:t>	South Africa	390	 	</a:t>
            </a:r>
          </a:p>
          <a:p>
            <a:r>
              <a:rPr lang="en-US" b="1" dirty="0"/>
              <a:t>9</a:t>
            </a:r>
            <a:r>
              <a:rPr lang="en-US" dirty="0"/>
              <a:t>	Russia	285	 	</a:t>
            </a:r>
          </a:p>
          <a:p>
            <a:r>
              <a:rPr lang="hr-HR" b="1" dirty="0"/>
              <a:t>10</a:t>
            </a:r>
            <a:r>
              <a:rPr lang="hr-HR" dirty="0"/>
              <a:t>	Brazil	245	 	</a:t>
            </a:r>
          </a:p>
          <a:p>
            <a:r>
              <a:rPr lang="en-US" dirty="0"/>
              <a:t> 	</a:t>
            </a:r>
            <a:r>
              <a:rPr lang="en-US" b="1" dirty="0"/>
              <a:t>World Total</a:t>
            </a:r>
            <a:r>
              <a:rPr lang="en-US" dirty="0"/>
              <a:t>	</a:t>
            </a:r>
            <a:r>
              <a:rPr lang="en-US" b="1" dirty="0"/>
              <a:t>7,299</a:t>
            </a:r>
            <a:r>
              <a:rPr lang="en-US" dirty="0"/>
              <a:t>	</a:t>
            </a:r>
            <a:r>
              <a:rPr lang="en-US" b="1" dirty="0"/>
              <a:t>(7,795)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600" y="6134100"/>
            <a:ext cx="521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http://</a:t>
            </a:r>
            <a:r>
              <a:rPr lang="en-US" i="1" dirty="0" err="1"/>
              <a:t>www.eia.gov</a:t>
            </a:r>
            <a:r>
              <a:rPr lang="en-US" i="1" dirty="0"/>
              <a:t>/analysis/studies/</a:t>
            </a:r>
            <a:r>
              <a:rPr lang="en-US" i="1" dirty="0" err="1"/>
              <a:t>worldshalegas</a:t>
            </a:r>
            <a:r>
              <a:rPr lang="en-US" i="1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8300" y="375334"/>
            <a:ext cx="554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Shale oil and gas  top 10 lists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57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313</Words>
  <Application>Microsoft Macintosh PowerPoint</Application>
  <PresentationFormat>On-screen Show (4:3)</PresentationFormat>
  <Paragraphs>82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40</cp:revision>
  <dcterms:created xsi:type="dcterms:W3CDTF">2013-01-28T17:48:57Z</dcterms:created>
  <dcterms:modified xsi:type="dcterms:W3CDTF">2015-01-12T19:53:38Z</dcterms:modified>
</cp:coreProperties>
</file>