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8" r:id="rId3"/>
    <p:sldId id="257" r:id="rId4"/>
    <p:sldId id="256" r:id="rId5"/>
    <p:sldId id="259" r:id="rId6"/>
    <p:sldId id="266" r:id="rId7"/>
    <p:sldId id="284" r:id="rId8"/>
    <p:sldId id="285" r:id="rId9"/>
    <p:sldId id="267" r:id="rId10"/>
    <p:sldId id="268" r:id="rId11"/>
    <p:sldId id="286" r:id="rId12"/>
    <p:sldId id="287" r:id="rId13"/>
    <p:sldId id="288" r:id="rId14"/>
    <p:sldId id="289" r:id="rId15"/>
    <p:sldId id="290" r:id="rId16"/>
    <p:sldId id="26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4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702-AD2C-5B4B-AAD0-D937EC1AED39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4FEC-3359-F148-B835-42541DBF4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4702" y="336215"/>
            <a:ext cx="4930556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Energy </a:t>
            </a:r>
            <a:r>
              <a:rPr lang="en-US" sz="3200" dirty="0" smtClean="0"/>
              <a:t>on the Hill </a:t>
            </a:r>
            <a:r>
              <a:rPr lang="en-US" sz="3200" dirty="0" smtClean="0"/>
              <a:t>Internship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6862" y="1004496"/>
            <a:ext cx="4645359" cy="5262980"/>
          </a:xfrm>
          <a:prstGeom prst="rect">
            <a:avLst/>
          </a:prstGeom>
          <a:noFill/>
          <a:ln w="38100" cmpd="sng">
            <a:solidFill>
              <a:srgbClr val="EEB52E"/>
            </a:solidFill>
          </a:ln>
        </p:spPr>
        <p:txBody>
          <a:bodyPr wrap="square" rtlCol="0">
            <a:spAutoFit/>
          </a:bodyPr>
          <a:lstStyle/>
          <a:p>
            <a:endParaRPr lang="en-US" sz="800" u="sng" dirty="0" smtClean="0"/>
          </a:p>
          <a:p>
            <a:r>
              <a:rPr lang="en-US" sz="1600" u="sng" dirty="0" smtClean="0"/>
              <a:t>What </a:t>
            </a:r>
            <a:r>
              <a:rPr lang="en-US" sz="1600" u="sng" dirty="0" smtClean="0"/>
              <a:t>it is</a:t>
            </a:r>
            <a:r>
              <a:rPr lang="en-US" sz="1600" dirty="0" smtClean="0"/>
              <a:t>:  an internship program funding GT students to engage with energy-related policy development on Capitol Hill</a:t>
            </a:r>
            <a:r>
              <a:rPr lang="en-US" sz="1600" dirty="0"/>
              <a:t> </a:t>
            </a:r>
            <a:r>
              <a:rPr lang="en-US" sz="1600" dirty="0" smtClean="0"/>
              <a:t>for a semester</a:t>
            </a:r>
          </a:p>
          <a:p>
            <a:endParaRPr lang="en-US" sz="1600" dirty="0"/>
          </a:p>
          <a:p>
            <a:r>
              <a:rPr lang="en-US" sz="1600" u="sng" dirty="0" smtClean="0"/>
              <a:t>Who can apply</a:t>
            </a:r>
            <a:r>
              <a:rPr lang="en-US" sz="1600" dirty="0" smtClean="0"/>
              <a:t>:  anyone with an interest in energy</a:t>
            </a:r>
          </a:p>
          <a:p>
            <a:r>
              <a:rPr lang="en-US" sz="1600" dirty="0" smtClean="0"/>
              <a:t>(supply, technology, economics, security, or policy)</a:t>
            </a:r>
          </a:p>
          <a:p>
            <a:endParaRPr lang="en-US" sz="1600" dirty="0"/>
          </a:p>
          <a:p>
            <a:r>
              <a:rPr lang="en-US" sz="1600" u="sng" dirty="0" smtClean="0"/>
              <a:t>Pay</a:t>
            </a:r>
            <a:r>
              <a:rPr lang="en-US" sz="1600" dirty="0" smtClean="0"/>
              <a:t>:  $7,500 for spring/fall; $5,000 for summer</a:t>
            </a:r>
          </a:p>
          <a:p>
            <a:endParaRPr lang="en-US" sz="1600" dirty="0"/>
          </a:p>
          <a:p>
            <a:r>
              <a:rPr lang="en-US" sz="1600" u="sng" dirty="0" smtClean="0"/>
              <a:t>Benefits to Student</a:t>
            </a:r>
            <a:r>
              <a:rPr lang="en-US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enrich education with hands-on experience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build a professional network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acquire </a:t>
            </a:r>
            <a:r>
              <a:rPr lang="en-US" sz="1600" dirty="0" smtClean="0"/>
              <a:t>unique skills for </a:t>
            </a:r>
            <a:r>
              <a:rPr lang="en-US" sz="1600" dirty="0" smtClean="0"/>
              <a:t>jobs in industry, governmental, or nonprofit sectors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live and work in beautiful Washington DC</a:t>
            </a:r>
          </a:p>
          <a:p>
            <a:endParaRPr lang="en-US" sz="1600" dirty="0"/>
          </a:p>
          <a:p>
            <a:r>
              <a:rPr lang="en-US" sz="1600" u="sng" dirty="0" smtClean="0"/>
              <a:t>Apply</a:t>
            </a:r>
            <a:r>
              <a:rPr lang="en-US" sz="1600" dirty="0" smtClean="0"/>
              <a:t>:  http://</a:t>
            </a:r>
            <a:r>
              <a:rPr lang="en-US" sz="1600" dirty="0" err="1" smtClean="0"/>
              <a:t>shadow.eas.gatech.edu</a:t>
            </a:r>
            <a:r>
              <a:rPr lang="en-US" sz="1600" dirty="0" smtClean="0"/>
              <a:t>/~</a:t>
            </a:r>
            <a:r>
              <a:rPr lang="en-US" sz="1600" dirty="0" err="1" smtClean="0"/>
              <a:t>kcobb</a:t>
            </a:r>
            <a:r>
              <a:rPr lang="en-US" sz="1600" dirty="0" smtClean="0"/>
              <a:t>/</a:t>
            </a:r>
            <a:r>
              <a:rPr lang="en-US" sz="1600" dirty="0" err="1" smtClean="0"/>
              <a:t>energy_app.docx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u="sng" dirty="0" smtClean="0"/>
              <a:t>Deadline</a:t>
            </a:r>
            <a:r>
              <a:rPr lang="en-US" sz="1600" dirty="0" smtClean="0"/>
              <a:t>:  </a:t>
            </a:r>
            <a:r>
              <a:rPr lang="en-US" sz="1600" dirty="0"/>
              <a:t> </a:t>
            </a:r>
            <a:r>
              <a:rPr lang="en-US" sz="1600" dirty="0" smtClean="0"/>
              <a:t>January </a:t>
            </a:r>
            <a:r>
              <a:rPr lang="en-US" sz="1600" dirty="0" smtClean="0"/>
              <a:t>15 for Summer 2015	</a:t>
            </a:r>
            <a:endParaRPr lang="en-US" sz="1600" dirty="0" smtClean="0"/>
          </a:p>
          <a:p>
            <a:endParaRPr lang="en-US" sz="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734" y="947948"/>
            <a:ext cx="1690638" cy="1049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574"/>
          <a:stretch/>
        </p:blipFill>
        <p:spPr>
          <a:xfrm>
            <a:off x="5374318" y="4089140"/>
            <a:ext cx="3219595" cy="2195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5951"/>
          <a:stretch/>
        </p:blipFill>
        <p:spPr>
          <a:xfrm>
            <a:off x="5385161" y="2067671"/>
            <a:ext cx="3206810" cy="20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8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2413"/>
            <a:ext cx="8572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3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41300"/>
            <a:ext cx="7874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7" y="639036"/>
            <a:ext cx="8881280" cy="614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1137" y="135100"/>
            <a:ext cx="51788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Peak Oil:  not “if”, but “when”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422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sng">
                <a:latin typeface="Arial" charset="0"/>
              </a:rPr>
              <a:t>Oil used since 1950</a:t>
            </a:r>
            <a:r>
              <a:rPr lang="en-US" sz="3200">
                <a:latin typeface="Arial" charset="0"/>
              </a:rPr>
              <a:t> (R=7)</a:t>
            </a:r>
          </a:p>
        </p:txBody>
      </p:sp>
      <p:pic>
        <p:nvPicPr>
          <p:cNvPr id="31747" name="Picture 5" descr="doub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838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467600" y="533400"/>
            <a:ext cx="102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Recall</a:t>
            </a:r>
          </a:p>
          <a:p>
            <a:pPr eaLnBrk="1" hangingPunct="1"/>
            <a:r>
              <a:rPr lang="en-US" sz="1800"/>
              <a:t>T</a:t>
            </a:r>
            <a:r>
              <a:rPr lang="en-US" sz="1800" baseline="-25000"/>
              <a:t>2</a:t>
            </a:r>
            <a:r>
              <a:rPr lang="en-US" sz="1800"/>
              <a:t>=70/R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486400" y="1981200"/>
            <a:ext cx="3124200" cy="4038600"/>
          </a:xfrm>
          <a:prstGeom prst="rect">
            <a:avLst/>
          </a:prstGeom>
          <a:solidFill>
            <a:srgbClr val="EF4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019800" y="30480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2010 - 2020 ?</a:t>
            </a:r>
          </a:p>
        </p:txBody>
      </p:sp>
    </p:spTree>
    <p:extLst>
      <p:ext uri="{BB962C8B-B14F-4D97-AF65-F5344CB8AC3E}">
        <p14:creationId xmlns:p14="http://schemas.microsoft.com/office/powerpoint/2010/main" val="27308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250px-Remaining_oil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688"/>
            <a:ext cx="5564188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6910388" y="64309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1ZJ = 10</a:t>
            </a:r>
            <a:r>
              <a:rPr lang="en-US" sz="1800" baseline="30000"/>
              <a:t>20</a:t>
            </a:r>
            <a:r>
              <a:rPr lang="en-US" sz="1800"/>
              <a:t> J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941888" y="382588"/>
            <a:ext cx="387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oil consumption = 0.18 ZJ/yr;</a:t>
            </a:r>
          </a:p>
          <a:p>
            <a:pPr eaLnBrk="1" hangingPunct="1"/>
            <a:r>
              <a:rPr lang="en-US" sz="1800"/>
              <a:t>so ~80 yrs supply of reserves</a:t>
            </a:r>
          </a:p>
        </p:txBody>
      </p:sp>
    </p:spTree>
    <p:extLst>
      <p:ext uri="{BB962C8B-B14F-4D97-AF65-F5344CB8AC3E}">
        <p14:creationId xmlns:p14="http://schemas.microsoft.com/office/powerpoint/2010/main" val="73484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65213" y="190500"/>
            <a:ext cx="6856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Quantifying OPEC oil reserves is a shell game! Nobody knows….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9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6973" y="172173"/>
            <a:ext cx="6019046" cy="2677656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Basics of electricity</a:t>
            </a:r>
          </a:p>
          <a:p>
            <a:endParaRPr lang="en-US" dirty="0" smtClean="0"/>
          </a:p>
          <a:p>
            <a:r>
              <a:rPr lang="en-US" u="sng" dirty="0" smtClean="0"/>
              <a:t>Current</a:t>
            </a:r>
            <a:r>
              <a:rPr lang="en-US" dirty="0" smtClean="0"/>
              <a:t> (I, measured in amperes) flows from – to +</a:t>
            </a:r>
          </a:p>
          <a:p>
            <a:endParaRPr lang="en-US" dirty="0"/>
          </a:p>
          <a:p>
            <a:r>
              <a:rPr lang="en-US" u="sng" dirty="0" smtClean="0"/>
              <a:t>Voltage</a:t>
            </a:r>
            <a:r>
              <a:rPr lang="en-US" dirty="0" smtClean="0"/>
              <a:t> (V, measured in volts) reflects the potential difference </a:t>
            </a:r>
          </a:p>
          <a:p>
            <a:r>
              <a:rPr lang="en-US" dirty="0"/>
              <a:t>b</a:t>
            </a:r>
            <a:r>
              <a:rPr lang="en-US" dirty="0" smtClean="0"/>
              <a:t>etween a negatively and positively charged material </a:t>
            </a:r>
          </a:p>
          <a:p>
            <a:endParaRPr lang="en-US" dirty="0"/>
          </a:p>
          <a:p>
            <a:r>
              <a:rPr lang="en-US" u="sng" dirty="0" smtClean="0"/>
              <a:t>Resistance</a:t>
            </a:r>
            <a:r>
              <a:rPr lang="en-US" dirty="0" smtClean="0"/>
              <a:t> (R, measured in ohms) prevents flow of electrons;</a:t>
            </a:r>
          </a:p>
          <a:p>
            <a:r>
              <a:rPr lang="en-US" dirty="0"/>
              <a:t>d</a:t>
            </a:r>
            <a:r>
              <a:rPr lang="en-US" dirty="0" smtClean="0"/>
              <a:t>epends on material, distance, and temperature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6973" y="3012307"/>
            <a:ext cx="5724644" cy="1292662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Ohm’s Law:  V=R * I</a:t>
            </a:r>
          </a:p>
          <a:p>
            <a:endParaRPr lang="en-US" dirty="0" smtClean="0"/>
          </a:p>
          <a:p>
            <a:r>
              <a:rPr lang="en-US" u="sng" dirty="0" smtClean="0"/>
              <a:t>Ex</a:t>
            </a:r>
            <a:r>
              <a:rPr lang="en-US" dirty="0" smtClean="0"/>
              <a:t>:  US uses 120V; toaster is 15ohms, so I=120/15 = 8 amps </a:t>
            </a:r>
          </a:p>
          <a:p>
            <a:r>
              <a:rPr lang="en-US" dirty="0"/>
              <a:t>o</a:t>
            </a:r>
            <a:r>
              <a:rPr lang="en-US" dirty="0" smtClean="0"/>
              <a:t>f current going through toaster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6973" y="4477819"/>
            <a:ext cx="7197328" cy="1015663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Power = V * I</a:t>
            </a:r>
          </a:p>
          <a:p>
            <a:endParaRPr lang="en-US" dirty="0" smtClean="0"/>
          </a:p>
          <a:p>
            <a:r>
              <a:rPr lang="en-US" dirty="0" smtClean="0"/>
              <a:t>Voltage fixed at 120V; so toaster has power of 120*8 = 960Watts (joules/s)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6973" y="5645882"/>
            <a:ext cx="7342838" cy="1015663"/>
          </a:xfrm>
          <a:prstGeom prst="rect">
            <a:avLst/>
          </a:prstGeom>
          <a:noFill/>
          <a:ln>
            <a:solidFill>
              <a:srgbClr val="94B6D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= P * time  (this is what you pay for)</a:t>
            </a:r>
          </a:p>
          <a:p>
            <a:endParaRPr lang="en-US" dirty="0" smtClean="0"/>
          </a:p>
          <a:p>
            <a:r>
              <a:rPr lang="en-US" dirty="0" smtClean="0"/>
              <a:t>Leave toaster on for 30min, then E = 960Watts * 0.5hr = 0.480 kilowatt hours</a:t>
            </a:r>
          </a:p>
        </p:txBody>
      </p:sp>
    </p:spTree>
    <p:extLst>
      <p:ext uri="{BB962C8B-B14F-4D97-AF65-F5344CB8AC3E}">
        <p14:creationId xmlns:p14="http://schemas.microsoft.com/office/powerpoint/2010/main" val="20271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35" y="789004"/>
            <a:ext cx="53467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271" y="986857"/>
            <a:ext cx="87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9134" y="1239715"/>
            <a:ext cx="113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6341" y="1463868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971" y="322564"/>
            <a:ext cx="177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clever analogy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497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5527"/>
          <a:stretch/>
        </p:blipFill>
        <p:spPr>
          <a:xfrm>
            <a:off x="1792896" y="6106362"/>
            <a:ext cx="5398428" cy="511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7396"/>
          <a:stretch/>
        </p:blipFill>
        <p:spPr>
          <a:xfrm>
            <a:off x="1792896" y="94996"/>
            <a:ext cx="5398428" cy="60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57" y="914514"/>
            <a:ext cx="61087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8256" y="4463094"/>
            <a:ext cx="414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trends do you see in this graph?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30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301" y="520932"/>
            <a:ext cx="437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energy consumption per capita </a:t>
            </a:r>
            <a:r>
              <a:rPr lang="en-US" dirty="0" smtClean="0"/>
              <a:t>20010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152"/>
            <a:ext cx="9144000" cy="5506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089" y="6448061"/>
            <a:ext cx="3563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Graphic by The Guardian, Data from EIA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0664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07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43712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8880" y="246580"/>
            <a:ext cx="63484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Energy “Haves” and “Have </a:t>
            </a:r>
            <a:r>
              <a:rPr lang="en-US" sz="3200" dirty="0" err="1" smtClean="0"/>
              <a:t>Nots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48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356</Words>
  <Application>Microsoft Macintosh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Oil used since 1950 (R=7)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Cobb</dc:creator>
  <cp:lastModifiedBy>User</cp:lastModifiedBy>
  <cp:revision>48</cp:revision>
  <dcterms:created xsi:type="dcterms:W3CDTF">2012-01-10T18:57:44Z</dcterms:created>
  <dcterms:modified xsi:type="dcterms:W3CDTF">2015-01-05T19:49:06Z</dcterms:modified>
</cp:coreProperties>
</file>